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1541" r:id="rId2"/>
    <p:sldId id="1635" r:id="rId3"/>
    <p:sldId id="1673" r:id="rId4"/>
    <p:sldId id="383" r:id="rId5"/>
    <p:sldId id="590" r:id="rId6"/>
    <p:sldId id="514" r:id="rId7"/>
    <p:sldId id="515" r:id="rId8"/>
    <p:sldId id="598" r:id="rId9"/>
    <p:sldId id="516" r:id="rId10"/>
    <p:sldId id="517" r:id="rId11"/>
    <p:sldId id="505" r:id="rId12"/>
    <p:sldId id="384" r:id="rId13"/>
    <p:sldId id="376" r:id="rId14"/>
    <p:sldId id="506" r:id="rId15"/>
    <p:sldId id="507" r:id="rId16"/>
    <p:sldId id="508" r:id="rId17"/>
    <p:sldId id="510" r:id="rId18"/>
    <p:sldId id="511" r:id="rId19"/>
    <p:sldId id="576" r:id="rId20"/>
    <p:sldId id="512" r:id="rId21"/>
    <p:sldId id="513" r:id="rId22"/>
    <p:sldId id="379" r:id="rId23"/>
    <p:sldId id="421" r:id="rId24"/>
    <p:sldId id="1660" r:id="rId25"/>
    <p:sldId id="1562" r:id="rId26"/>
    <p:sldId id="558" r:id="rId2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7" d="100"/>
          <a:sy n="67" d="100"/>
        </p:scale>
        <p:origin x="57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Elkær (adjunkt – frae@eaaa.dk)" userId="1b06cd64-16c4-48f5-b285-7568c937f1a0" providerId="ADAL" clId="{D0AC31B5-1E1D-4DEB-BB8C-C1D4DA1560ED}"/>
    <pc:docChg chg="custSel modSld">
      <pc:chgData name="Frank Elkær (adjunkt – frae@eaaa.dk)" userId="1b06cd64-16c4-48f5-b285-7568c937f1a0" providerId="ADAL" clId="{D0AC31B5-1E1D-4DEB-BB8C-C1D4DA1560ED}" dt="2025-07-04T06:54:35.783" v="70" actId="20577"/>
      <pc:docMkLst>
        <pc:docMk/>
      </pc:docMkLst>
      <pc:sldChg chg="addSp delSp modSp mod">
        <pc:chgData name="Frank Elkær (adjunkt – frae@eaaa.dk)" userId="1b06cd64-16c4-48f5-b285-7568c937f1a0" providerId="ADAL" clId="{D0AC31B5-1E1D-4DEB-BB8C-C1D4DA1560ED}" dt="2025-06-03T10:59:00.313" v="68" actId="478"/>
        <pc:sldMkLst>
          <pc:docMk/>
          <pc:sldMk cId="2113460484" sldId="376"/>
        </pc:sldMkLst>
      </pc:sldChg>
      <pc:sldChg chg="modSp mod">
        <pc:chgData name="Frank Elkær (adjunkt – frae@eaaa.dk)" userId="1b06cd64-16c4-48f5-b285-7568c937f1a0" providerId="ADAL" clId="{D0AC31B5-1E1D-4DEB-BB8C-C1D4DA1560ED}" dt="2025-07-04T06:54:35.783" v="70" actId="20577"/>
        <pc:sldMkLst>
          <pc:docMk/>
          <pc:sldMk cId="391464544" sldId="576"/>
        </pc:sldMkLst>
      </pc:sldChg>
      <pc:sldChg chg="modSp mod">
        <pc:chgData name="Frank Elkær (adjunkt – frae@eaaa.dk)" userId="1b06cd64-16c4-48f5-b285-7568c937f1a0" providerId="ADAL" clId="{D0AC31B5-1E1D-4DEB-BB8C-C1D4DA1560ED}" dt="2025-06-02T06:32:27.923" v="64" actId="20577"/>
        <pc:sldMkLst>
          <pc:docMk/>
          <pc:sldMk cId="681611525" sldId="1562"/>
        </pc:sldMkLst>
      </pc:sldChg>
    </pc:docChg>
  </pc:docChgLst>
  <pc:docChgLst>
    <pc:chgData name="Frank Elkær (adjunkt – frae@eaaa.dk)" userId="1b06cd64-16c4-48f5-b285-7568c937f1a0" providerId="ADAL" clId="{D2C0EA15-CAA1-46EA-8164-E5AF7CE3B9A1}"/>
    <pc:docChg chg="custSel modSld">
      <pc:chgData name="Frank Elkær (adjunkt – frae@eaaa.dk)" userId="1b06cd64-16c4-48f5-b285-7568c937f1a0" providerId="ADAL" clId="{D2C0EA15-CAA1-46EA-8164-E5AF7CE3B9A1}" dt="2025-08-14T10:47:40.262" v="82" actId="20577"/>
      <pc:docMkLst>
        <pc:docMk/>
      </pc:docMkLst>
      <pc:sldChg chg="addSp delSp modSp mod">
        <pc:chgData name="Frank Elkær (adjunkt – frae@eaaa.dk)" userId="1b06cd64-16c4-48f5-b285-7568c937f1a0" providerId="ADAL" clId="{D2C0EA15-CAA1-46EA-8164-E5AF7CE3B9A1}" dt="2025-08-13T12:49:36.322" v="24" actId="1076"/>
        <pc:sldMkLst>
          <pc:docMk/>
          <pc:sldMk cId="2113460484" sldId="376"/>
        </pc:sldMkLst>
        <pc:spChg chg="add mod">
          <ac:chgData name="Frank Elkær (adjunkt – frae@eaaa.dk)" userId="1b06cd64-16c4-48f5-b285-7568c937f1a0" providerId="ADAL" clId="{D2C0EA15-CAA1-46EA-8164-E5AF7CE3B9A1}" dt="2025-08-13T12:49:36.322" v="24" actId="1076"/>
          <ac:spMkLst>
            <pc:docMk/>
            <pc:sldMk cId="2113460484" sldId="376"/>
            <ac:spMk id="3" creationId="{D615B4B4-3B5C-2272-FC52-A7068CB2588D}"/>
          </ac:spMkLst>
        </pc:spChg>
        <pc:spChg chg="del">
          <ac:chgData name="Frank Elkær (adjunkt – frae@eaaa.dk)" userId="1b06cd64-16c4-48f5-b285-7568c937f1a0" providerId="ADAL" clId="{D2C0EA15-CAA1-46EA-8164-E5AF7CE3B9A1}" dt="2025-08-13T12:48:41.400" v="22" actId="478"/>
          <ac:spMkLst>
            <pc:docMk/>
            <pc:sldMk cId="2113460484" sldId="376"/>
            <ac:spMk id="4" creationId="{7874F555-822F-D10A-20EB-933DE30CFD51}"/>
          </ac:spMkLst>
        </pc:spChg>
      </pc:sldChg>
      <pc:sldChg chg="addSp delSp modSp mod">
        <pc:chgData name="Frank Elkær (adjunkt – frae@eaaa.dk)" userId="1b06cd64-16c4-48f5-b285-7568c937f1a0" providerId="ADAL" clId="{D2C0EA15-CAA1-46EA-8164-E5AF7CE3B9A1}" dt="2025-08-13T10:29:19.472" v="16" actId="478"/>
        <pc:sldMkLst>
          <pc:docMk/>
          <pc:sldMk cId="2796979359" sldId="512"/>
        </pc:sldMkLst>
        <pc:spChg chg="del mod">
          <ac:chgData name="Frank Elkær (adjunkt – frae@eaaa.dk)" userId="1b06cd64-16c4-48f5-b285-7568c937f1a0" providerId="ADAL" clId="{D2C0EA15-CAA1-46EA-8164-E5AF7CE3B9A1}" dt="2025-08-13T10:29:16.513" v="15" actId="478"/>
          <ac:spMkLst>
            <pc:docMk/>
            <pc:sldMk cId="2796979359" sldId="512"/>
            <ac:spMk id="2" creationId="{00000000-0000-0000-0000-000000000000}"/>
          </ac:spMkLst>
        </pc:spChg>
        <pc:spChg chg="add del mod">
          <ac:chgData name="Frank Elkær (adjunkt – frae@eaaa.dk)" userId="1b06cd64-16c4-48f5-b285-7568c937f1a0" providerId="ADAL" clId="{D2C0EA15-CAA1-46EA-8164-E5AF7CE3B9A1}" dt="2025-08-13T10:29:19.472" v="16" actId="478"/>
          <ac:spMkLst>
            <pc:docMk/>
            <pc:sldMk cId="2796979359" sldId="512"/>
            <ac:spMk id="10" creationId="{C749EBED-864D-F0D5-B27B-8BBA75033AEA}"/>
          </ac:spMkLst>
        </pc:spChg>
      </pc:sldChg>
      <pc:sldChg chg="addSp modSp mod">
        <pc:chgData name="Frank Elkær (adjunkt – frae@eaaa.dk)" userId="1b06cd64-16c4-48f5-b285-7568c937f1a0" providerId="ADAL" clId="{D2C0EA15-CAA1-46EA-8164-E5AF7CE3B9A1}" dt="2025-08-13T10:40:23.158" v="18" actId="1076"/>
        <pc:sldMkLst>
          <pc:docMk/>
          <pc:sldMk cId="3367002819" sldId="513"/>
        </pc:sldMkLst>
        <pc:spChg chg="add mod">
          <ac:chgData name="Frank Elkær (adjunkt – frae@eaaa.dk)" userId="1b06cd64-16c4-48f5-b285-7568c937f1a0" providerId="ADAL" clId="{D2C0EA15-CAA1-46EA-8164-E5AF7CE3B9A1}" dt="2025-08-13T10:40:23.158" v="18" actId="1076"/>
          <ac:spMkLst>
            <pc:docMk/>
            <pc:sldMk cId="3367002819" sldId="513"/>
            <ac:spMk id="3" creationId="{3D0CAFBA-AD7A-E711-81BD-2957BA2E4ECB}"/>
          </ac:spMkLst>
        </pc:spChg>
      </pc:sldChg>
      <pc:sldChg chg="modSp mod">
        <pc:chgData name="Frank Elkær (adjunkt – frae@eaaa.dk)" userId="1b06cd64-16c4-48f5-b285-7568c937f1a0" providerId="ADAL" clId="{D2C0EA15-CAA1-46EA-8164-E5AF7CE3B9A1}" dt="2025-08-14T06:49:23.117" v="70" actId="20577"/>
        <pc:sldMkLst>
          <pc:docMk/>
          <pc:sldMk cId="1770125189" sldId="558"/>
        </pc:sldMkLst>
        <pc:spChg chg="mod">
          <ac:chgData name="Frank Elkær (adjunkt – frae@eaaa.dk)" userId="1b06cd64-16c4-48f5-b285-7568c937f1a0" providerId="ADAL" clId="{D2C0EA15-CAA1-46EA-8164-E5AF7CE3B9A1}" dt="2025-08-14T06:49:23.117" v="70" actId="20577"/>
          <ac:spMkLst>
            <pc:docMk/>
            <pc:sldMk cId="1770125189" sldId="558"/>
            <ac:spMk id="3" creationId="{D557E251-E6C1-34A3-7E6C-31A512FC6938}"/>
          </ac:spMkLst>
        </pc:spChg>
      </pc:sldChg>
      <pc:sldChg chg="modSp mod">
        <pc:chgData name="Frank Elkær (adjunkt – frae@eaaa.dk)" userId="1b06cd64-16c4-48f5-b285-7568c937f1a0" providerId="ADAL" clId="{D2C0EA15-CAA1-46EA-8164-E5AF7CE3B9A1}" dt="2025-08-14T10:47:40.262" v="82" actId="20577"/>
        <pc:sldMkLst>
          <pc:docMk/>
          <pc:sldMk cId="1271116899" sldId="1541"/>
        </pc:sldMkLst>
        <pc:spChg chg="mod">
          <ac:chgData name="Frank Elkær (adjunkt – frae@eaaa.dk)" userId="1b06cd64-16c4-48f5-b285-7568c937f1a0" providerId="ADAL" clId="{D2C0EA15-CAA1-46EA-8164-E5AF7CE3B9A1}" dt="2025-08-14T10:47:40.262" v="82" actId="20577"/>
          <ac:spMkLst>
            <pc:docMk/>
            <pc:sldMk cId="1271116899" sldId="1541"/>
            <ac:spMk id="6" creationId="{3E05116D-4251-EA37-5ED6-C697322C7F1D}"/>
          </ac:spMkLst>
        </pc:spChg>
      </pc:sldChg>
      <pc:sldChg chg="modSp mod">
        <pc:chgData name="Frank Elkær (adjunkt – frae@eaaa.dk)" userId="1b06cd64-16c4-48f5-b285-7568c937f1a0" providerId="ADAL" clId="{D2C0EA15-CAA1-46EA-8164-E5AF7CE3B9A1}" dt="2025-08-14T06:48:44.820" v="48" actId="20577"/>
        <pc:sldMkLst>
          <pc:docMk/>
          <pc:sldMk cId="681611525" sldId="1562"/>
        </pc:sldMkLst>
        <pc:spChg chg="mod">
          <ac:chgData name="Frank Elkær (adjunkt – frae@eaaa.dk)" userId="1b06cd64-16c4-48f5-b285-7568c937f1a0" providerId="ADAL" clId="{D2C0EA15-CAA1-46EA-8164-E5AF7CE3B9A1}" dt="2025-08-14T06:48:44.820" v="48" actId="20577"/>
          <ac:spMkLst>
            <pc:docMk/>
            <pc:sldMk cId="681611525" sldId="1562"/>
            <ac:spMk id="3" creationId="{18EA72FD-2840-C839-B194-A9971F55484A}"/>
          </ac:spMkLst>
        </pc:spChg>
      </pc:sldChg>
      <pc:sldChg chg="modSp mod">
        <pc:chgData name="Frank Elkær (adjunkt – frae@eaaa.dk)" userId="1b06cd64-16c4-48f5-b285-7568c937f1a0" providerId="ADAL" clId="{D2C0EA15-CAA1-46EA-8164-E5AF7CE3B9A1}" dt="2025-08-13T12:14:06.607" v="19" actId="207"/>
        <pc:sldMkLst>
          <pc:docMk/>
          <pc:sldMk cId="3527291165" sldId="1673"/>
        </pc:sldMkLst>
        <pc:spChg chg="mod">
          <ac:chgData name="Frank Elkær (adjunkt – frae@eaaa.dk)" userId="1b06cd64-16c4-48f5-b285-7568c937f1a0" providerId="ADAL" clId="{D2C0EA15-CAA1-46EA-8164-E5AF7CE3B9A1}" dt="2025-08-13T12:14:06.607" v="19" actId="207"/>
          <ac:spMkLst>
            <pc:docMk/>
            <pc:sldMk cId="3527291165" sldId="1673"/>
            <ac:spMk id="3" creationId="{37BFE306-BB23-BE67-1379-15838E768C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76617-F00A-4CF0-BA49-A264B3425B6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D43450-86D5-4EFA-911F-63355DD712F5}">
      <dgm:prSet/>
      <dgm:spPr/>
      <dgm:t>
        <a:bodyPr/>
        <a:lstStyle/>
        <a:p>
          <a:r>
            <a:rPr lang="da-DK" dirty="0">
              <a:solidFill>
                <a:schemeClr val="tx1"/>
              </a:solidFill>
            </a:rPr>
            <a:t>Mennesker: De ansatte, der bidrager med deres færdigheder og arbejde </a:t>
          </a:r>
          <a:endParaRPr lang="en-US" dirty="0">
            <a:solidFill>
              <a:schemeClr val="tx1"/>
            </a:solidFill>
          </a:endParaRPr>
        </a:p>
      </dgm:t>
    </dgm:pt>
    <dgm:pt modelId="{2528BDF7-BFC7-4ACD-89C9-020A30356C90}" type="parTrans" cxnId="{8F68CB66-32DE-4C0B-AE20-0CF486C174F8}">
      <dgm:prSet/>
      <dgm:spPr/>
      <dgm:t>
        <a:bodyPr/>
        <a:lstStyle/>
        <a:p>
          <a:endParaRPr lang="en-US">
            <a:solidFill>
              <a:schemeClr val="tx1"/>
            </a:solidFill>
          </a:endParaRPr>
        </a:p>
      </dgm:t>
    </dgm:pt>
    <dgm:pt modelId="{1F091ABF-F4E1-4FDC-8B45-FA90A75DD15F}" type="sibTrans" cxnId="{8F68CB66-32DE-4C0B-AE20-0CF486C174F8}">
      <dgm:prSet/>
      <dgm:spPr/>
      <dgm:t>
        <a:bodyPr/>
        <a:lstStyle/>
        <a:p>
          <a:endParaRPr lang="en-US">
            <a:solidFill>
              <a:schemeClr val="tx1"/>
            </a:solidFill>
          </a:endParaRPr>
        </a:p>
      </dgm:t>
    </dgm:pt>
    <dgm:pt modelId="{C1486A2B-DCC3-4535-AB44-146ACB1B3C8D}">
      <dgm:prSet/>
      <dgm:spPr/>
      <dgm:t>
        <a:bodyPr/>
        <a:lstStyle/>
        <a:p>
          <a:r>
            <a:rPr lang="da-DK" dirty="0">
              <a:solidFill>
                <a:schemeClr val="tx1"/>
              </a:solidFill>
            </a:rPr>
            <a:t>Processer: De metoder og procedurer, der anvendes til at udføre arbejdet.</a:t>
          </a:r>
          <a:endParaRPr lang="en-US" dirty="0">
            <a:solidFill>
              <a:schemeClr val="tx1"/>
            </a:solidFill>
          </a:endParaRPr>
        </a:p>
      </dgm:t>
    </dgm:pt>
    <dgm:pt modelId="{4E6D30EC-13AD-48DA-BE9F-7BF0287B25A6}" type="parTrans" cxnId="{97FD9C50-9543-484B-BFD3-2DF6A39F03A6}">
      <dgm:prSet/>
      <dgm:spPr/>
      <dgm:t>
        <a:bodyPr/>
        <a:lstStyle/>
        <a:p>
          <a:endParaRPr lang="en-US">
            <a:solidFill>
              <a:schemeClr val="tx1"/>
            </a:solidFill>
          </a:endParaRPr>
        </a:p>
      </dgm:t>
    </dgm:pt>
    <dgm:pt modelId="{2988012B-1D13-4B20-865D-32FDEC3B6AB2}" type="sibTrans" cxnId="{97FD9C50-9543-484B-BFD3-2DF6A39F03A6}">
      <dgm:prSet/>
      <dgm:spPr/>
      <dgm:t>
        <a:bodyPr/>
        <a:lstStyle/>
        <a:p>
          <a:endParaRPr lang="en-US">
            <a:solidFill>
              <a:schemeClr val="tx1"/>
            </a:solidFill>
          </a:endParaRPr>
        </a:p>
      </dgm:t>
    </dgm:pt>
    <dgm:pt modelId="{A7374A2F-35FE-4D91-ABC1-BFC531BBE420}">
      <dgm:prSet/>
      <dgm:spPr/>
      <dgm:t>
        <a:bodyPr/>
        <a:lstStyle/>
        <a:p>
          <a:r>
            <a:rPr lang="da-DK" dirty="0">
              <a:solidFill>
                <a:schemeClr val="tx1"/>
              </a:solidFill>
            </a:rPr>
            <a:t>Teknologi: De værktøjer og systemer, der understøtter arbejdet og effektiviteten </a:t>
          </a:r>
          <a:endParaRPr lang="en-US" dirty="0">
            <a:solidFill>
              <a:schemeClr val="tx1"/>
            </a:solidFill>
          </a:endParaRPr>
        </a:p>
      </dgm:t>
    </dgm:pt>
    <dgm:pt modelId="{DF91290D-BB30-46A3-BF9F-38DB918CF5D2}" type="parTrans" cxnId="{0302BEAD-E4EA-4201-BB43-655DDC250B08}">
      <dgm:prSet/>
      <dgm:spPr/>
      <dgm:t>
        <a:bodyPr/>
        <a:lstStyle/>
        <a:p>
          <a:endParaRPr lang="en-US">
            <a:solidFill>
              <a:schemeClr val="tx1"/>
            </a:solidFill>
          </a:endParaRPr>
        </a:p>
      </dgm:t>
    </dgm:pt>
    <dgm:pt modelId="{3B1AA9B0-A46D-40AA-BEAB-A959887D31C0}" type="sibTrans" cxnId="{0302BEAD-E4EA-4201-BB43-655DDC250B08}">
      <dgm:prSet/>
      <dgm:spPr/>
      <dgm:t>
        <a:bodyPr/>
        <a:lstStyle/>
        <a:p>
          <a:endParaRPr lang="en-US">
            <a:solidFill>
              <a:schemeClr val="tx1"/>
            </a:solidFill>
          </a:endParaRPr>
        </a:p>
      </dgm:t>
    </dgm:pt>
    <dgm:pt modelId="{CFA381F7-0F73-4535-BD64-460F0535F4EB}">
      <dgm:prSet/>
      <dgm:spPr/>
      <dgm:t>
        <a:bodyPr/>
        <a:lstStyle/>
        <a:p>
          <a:r>
            <a:rPr lang="da-DK" dirty="0">
              <a:solidFill>
                <a:schemeClr val="tx1"/>
              </a:solidFill>
            </a:rPr>
            <a:t>Struktur: Hvordan organisationen er opdelt og organiseret, herunder ledelseslag og afdelinger</a:t>
          </a:r>
          <a:endParaRPr lang="en-US" dirty="0">
            <a:solidFill>
              <a:schemeClr val="tx1"/>
            </a:solidFill>
          </a:endParaRPr>
        </a:p>
      </dgm:t>
    </dgm:pt>
    <dgm:pt modelId="{87FB4742-B815-447D-B086-907D7E5D46A8}" type="parTrans" cxnId="{02C7D04C-2D7F-4A28-BA40-600786F4F16B}">
      <dgm:prSet/>
      <dgm:spPr/>
      <dgm:t>
        <a:bodyPr/>
        <a:lstStyle/>
        <a:p>
          <a:endParaRPr lang="en-US">
            <a:solidFill>
              <a:schemeClr val="tx1"/>
            </a:solidFill>
          </a:endParaRPr>
        </a:p>
      </dgm:t>
    </dgm:pt>
    <dgm:pt modelId="{CB74B51A-9248-4168-A51E-49B21452B910}" type="sibTrans" cxnId="{02C7D04C-2D7F-4A28-BA40-600786F4F16B}">
      <dgm:prSet/>
      <dgm:spPr/>
      <dgm:t>
        <a:bodyPr/>
        <a:lstStyle/>
        <a:p>
          <a:endParaRPr lang="en-US">
            <a:solidFill>
              <a:schemeClr val="tx1"/>
            </a:solidFill>
          </a:endParaRPr>
        </a:p>
      </dgm:t>
    </dgm:pt>
    <dgm:pt modelId="{338FB9E3-872A-4CAC-94C6-97A863FAE385}" type="pres">
      <dgm:prSet presAssocID="{AE776617-F00A-4CF0-BA49-A264B3425B64}" presName="linear" presStyleCnt="0">
        <dgm:presLayoutVars>
          <dgm:animLvl val="lvl"/>
          <dgm:resizeHandles val="exact"/>
        </dgm:presLayoutVars>
      </dgm:prSet>
      <dgm:spPr/>
    </dgm:pt>
    <dgm:pt modelId="{670E6C80-6A36-44DA-99A8-B366A62EBE89}" type="pres">
      <dgm:prSet presAssocID="{63D43450-86D5-4EFA-911F-63355DD712F5}" presName="parentText" presStyleLbl="node1" presStyleIdx="0" presStyleCnt="4">
        <dgm:presLayoutVars>
          <dgm:chMax val="0"/>
          <dgm:bulletEnabled val="1"/>
        </dgm:presLayoutVars>
      </dgm:prSet>
      <dgm:spPr/>
    </dgm:pt>
    <dgm:pt modelId="{3FF1FD97-CFC4-46F8-97B5-A2D016FAA82B}" type="pres">
      <dgm:prSet presAssocID="{1F091ABF-F4E1-4FDC-8B45-FA90A75DD15F}" presName="spacer" presStyleCnt="0"/>
      <dgm:spPr/>
    </dgm:pt>
    <dgm:pt modelId="{3E3A6E9F-7F27-483D-AB0E-656A03ABF252}" type="pres">
      <dgm:prSet presAssocID="{C1486A2B-DCC3-4535-AB44-146ACB1B3C8D}" presName="parentText" presStyleLbl="node1" presStyleIdx="1" presStyleCnt="4">
        <dgm:presLayoutVars>
          <dgm:chMax val="0"/>
          <dgm:bulletEnabled val="1"/>
        </dgm:presLayoutVars>
      </dgm:prSet>
      <dgm:spPr/>
    </dgm:pt>
    <dgm:pt modelId="{3F09E086-80A6-462E-94B5-F5F5139C9A97}" type="pres">
      <dgm:prSet presAssocID="{2988012B-1D13-4B20-865D-32FDEC3B6AB2}" presName="spacer" presStyleCnt="0"/>
      <dgm:spPr/>
    </dgm:pt>
    <dgm:pt modelId="{FA033EBA-A05C-44CA-82AF-0472075AA30C}" type="pres">
      <dgm:prSet presAssocID="{A7374A2F-35FE-4D91-ABC1-BFC531BBE420}" presName="parentText" presStyleLbl="node1" presStyleIdx="2" presStyleCnt="4">
        <dgm:presLayoutVars>
          <dgm:chMax val="0"/>
          <dgm:bulletEnabled val="1"/>
        </dgm:presLayoutVars>
      </dgm:prSet>
      <dgm:spPr/>
    </dgm:pt>
    <dgm:pt modelId="{7CA8D59A-2E52-4A04-B7B9-36CE1150E934}" type="pres">
      <dgm:prSet presAssocID="{3B1AA9B0-A46D-40AA-BEAB-A959887D31C0}" presName="spacer" presStyleCnt="0"/>
      <dgm:spPr/>
    </dgm:pt>
    <dgm:pt modelId="{DD89474C-AC26-4746-A846-1ED7995747DA}" type="pres">
      <dgm:prSet presAssocID="{CFA381F7-0F73-4535-BD64-460F0535F4EB}" presName="parentText" presStyleLbl="node1" presStyleIdx="3" presStyleCnt="4">
        <dgm:presLayoutVars>
          <dgm:chMax val="0"/>
          <dgm:bulletEnabled val="1"/>
        </dgm:presLayoutVars>
      </dgm:prSet>
      <dgm:spPr/>
    </dgm:pt>
  </dgm:ptLst>
  <dgm:cxnLst>
    <dgm:cxn modelId="{CC7BEE01-37CA-4930-8C99-457FC14A1AF6}" type="presOf" srcId="{CFA381F7-0F73-4535-BD64-460F0535F4EB}" destId="{DD89474C-AC26-4746-A846-1ED7995747DA}" srcOrd="0" destOrd="0" presId="urn:microsoft.com/office/officeart/2005/8/layout/vList2"/>
    <dgm:cxn modelId="{4EED3664-8340-43DD-9856-75735820D264}" type="presOf" srcId="{AE776617-F00A-4CF0-BA49-A264B3425B64}" destId="{338FB9E3-872A-4CAC-94C6-97A863FAE385}" srcOrd="0" destOrd="0" presId="urn:microsoft.com/office/officeart/2005/8/layout/vList2"/>
    <dgm:cxn modelId="{8F68CB66-32DE-4C0B-AE20-0CF486C174F8}" srcId="{AE776617-F00A-4CF0-BA49-A264B3425B64}" destId="{63D43450-86D5-4EFA-911F-63355DD712F5}" srcOrd="0" destOrd="0" parTransId="{2528BDF7-BFC7-4ACD-89C9-020A30356C90}" sibTransId="{1F091ABF-F4E1-4FDC-8B45-FA90A75DD15F}"/>
    <dgm:cxn modelId="{02C7D04C-2D7F-4A28-BA40-600786F4F16B}" srcId="{AE776617-F00A-4CF0-BA49-A264B3425B64}" destId="{CFA381F7-0F73-4535-BD64-460F0535F4EB}" srcOrd="3" destOrd="0" parTransId="{87FB4742-B815-447D-B086-907D7E5D46A8}" sibTransId="{CB74B51A-9248-4168-A51E-49B21452B910}"/>
    <dgm:cxn modelId="{97FD9C50-9543-484B-BFD3-2DF6A39F03A6}" srcId="{AE776617-F00A-4CF0-BA49-A264B3425B64}" destId="{C1486A2B-DCC3-4535-AB44-146ACB1B3C8D}" srcOrd="1" destOrd="0" parTransId="{4E6D30EC-13AD-48DA-BE9F-7BF0287B25A6}" sibTransId="{2988012B-1D13-4B20-865D-32FDEC3B6AB2}"/>
    <dgm:cxn modelId="{345FE272-C8FA-4945-9E6D-77EC839D72D5}" type="presOf" srcId="{C1486A2B-DCC3-4535-AB44-146ACB1B3C8D}" destId="{3E3A6E9F-7F27-483D-AB0E-656A03ABF252}" srcOrd="0" destOrd="0" presId="urn:microsoft.com/office/officeart/2005/8/layout/vList2"/>
    <dgm:cxn modelId="{2FB5188A-321A-4E32-BE35-A9F067CDA709}" type="presOf" srcId="{A7374A2F-35FE-4D91-ABC1-BFC531BBE420}" destId="{FA033EBA-A05C-44CA-82AF-0472075AA30C}" srcOrd="0" destOrd="0" presId="urn:microsoft.com/office/officeart/2005/8/layout/vList2"/>
    <dgm:cxn modelId="{0302BEAD-E4EA-4201-BB43-655DDC250B08}" srcId="{AE776617-F00A-4CF0-BA49-A264B3425B64}" destId="{A7374A2F-35FE-4D91-ABC1-BFC531BBE420}" srcOrd="2" destOrd="0" parTransId="{DF91290D-BB30-46A3-BF9F-38DB918CF5D2}" sibTransId="{3B1AA9B0-A46D-40AA-BEAB-A959887D31C0}"/>
    <dgm:cxn modelId="{5591C1E9-7777-48E1-BD65-E808B532CA14}" type="presOf" srcId="{63D43450-86D5-4EFA-911F-63355DD712F5}" destId="{670E6C80-6A36-44DA-99A8-B366A62EBE89}" srcOrd="0" destOrd="0" presId="urn:microsoft.com/office/officeart/2005/8/layout/vList2"/>
    <dgm:cxn modelId="{EC1B432F-699A-4EF0-9878-1CEF170FD9F2}" type="presParOf" srcId="{338FB9E3-872A-4CAC-94C6-97A863FAE385}" destId="{670E6C80-6A36-44DA-99A8-B366A62EBE89}" srcOrd="0" destOrd="0" presId="urn:microsoft.com/office/officeart/2005/8/layout/vList2"/>
    <dgm:cxn modelId="{E0E7591B-7A03-46A7-A838-592B6B066A95}" type="presParOf" srcId="{338FB9E3-872A-4CAC-94C6-97A863FAE385}" destId="{3FF1FD97-CFC4-46F8-97B5-A2D016FAA82B}" srcOrd="1" destOrd="0" presId="urn:microsoft.com/office/officeart/2005/8/layout/vList2"/>
    <dgm:cxn modelId="{38913F0B-EBC8-47B6-B5B4-317400995286}" type="presParOf" srcId="{338FB9E3-872A-4CAC-94C6-97A863FAE385}" destId="{3E3A6E9F-7F27-483D-AB0E-656A03ABF252}" srcOrd="2" destOrd="0" presId="urn:microsoft.com/office/officeart/2005/8/layout/vList2"/>
    <dgm:cxn modelId="{904E6682-A5D2-4618-BEDB-9E7B42BF49FE}" type="presParOf" srcId="{338FB9E3-872A-4CAC-94C6-97A863FAE385}" destId="{3F09E086-80A6-462E-94B5-F5F5139C9A97}" srcOrd="3" destOrd="0" presId="urn:microsoft.com/office/officeart/2005/8/layout/vList2"/>
    <dgm:cxn modelId="{A11AABDC-2F69-4833-B7E7-BC49F51ABF4F}" type="presParOf" srcId="{338FB9E3-872A-4CAC-94C6-97A863FAE385}" destId="{FA033EBA-A05C-44CA-82AF-0472075AA30C}" srcOrd="4" destOrd="0" presId="urn:microsoft.com/office/officeart/2005/8/layout/vList2"/>
    <dgm:cxn modelId="{DEF36676-88A3-4F0A-8B7A-A6BF4B38643C}" type="presParOf" srcId="{338FB9E3-872A-4CAC-94C6-97A863FAE385}" destId="{7CA8D59A-2E52-4A04-B7B9-36CE1150E934}" srcOrd="5" destOrd="0" presId="urn:microsoft.com/office/officeart/2005/8/layout/vList2"/>
    <dgm:cxn modelId="{01250D30-8751-4E0F-90E4-61CD996C414A}" type="presParOf" srcId="{338FB9E3-872A-4CAC-94C6-97A863FAE385}" destId="{DD89474C-AC26-4746-A846-1ED7995747D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6C80-6A36-44DA-99A8-B366A62EBE89}">
      <dsp:nvSpPr>
        <dsp:cNvPr id="0" name=""/>
        <dsp:cNvSpPr/>
      </dsp:nvSpPr>
      <dsp:spPr>
        <a:xfrm>
          <a:off x="0" y="62633"/>
          <a:ext cx="9969406" cy="1067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a-DK" sz="2400" kern="1200" dirty="0">
              <a:solidFill>
                <a:schemeClr val="tx1"/>
              </a:solidFill>
            </a:rPr>
            <a:t>Mennesker: De ansatte, der bidrager med deres færdigheder og arbejde </a:t>
          </a:r>
          <a:endParaRPr lang="en-US" sz="2400" kern="1200" dirty="0">
            <a:solidFill>
              <a:schemeClr val="tx1"/>
            </a:solidFill>
          </a:endParaRPr>
        </a:p>
      </dsp:txBody>
      <dsp:txXfrm>
        <a:off x="52089" y="114722"/>
        <a:ext cx="9865228" cy="962861"/>
      </dsp:txXfrm>
    </dsp:sp>
    <dsp:sp modelId="{3E3A6E9F-7F27-483D-AB0E-656A03ABF252}">
      <dsp:nvSpPr>
        <dsp:cNvPr id="0" name=""/>
        <dsp:cNvSpPr/>
      </dsp:nvSpPr>
      <dsp:spPr>
        <a:xfrm>
          <a:off x="0" y="1198793"/>
          <a:ext cx="9969406" cy="1067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a-DK" sz="2400" kern="1200" dirty="0">
              <a:solidFill>
                <a:schemeClr val="tx1"/>
              </a:solidFill>
            </a:rPr>
            <a:t>Processer: De metoder og procedurer, der anvendes til at udføre arbejdet.</a:t>
          </a:r>
          <a:endParaRPr lang="en-US" sz="2400" kern="1200" dirty="0">
            <a:solidFill>
              <a:schemeClr val="tx1"/>
            </a:solidFill>
          </a:endParaRPr>
        </a:p>
      </dsp:txBody>
      <dsp:txXfrm>
        <a:off x="52089" y="1250882"/>
        <a:ext cx="9865228" cy="962861"/>
      </dsp:txXfrm>
    </dsp:sp>
    <dsp:sp modelId="{FA033EBA-A05C-44CA-82AF-0472075AA30C}">
      <dsp:nvSpPr>
        <dsp:cNvPr id="0" name=""/>
        <dsp:cNvSpPr/>
      </dsp:nvSpPr>
      <dsp:spPr>
        <a:xfrm>
          <a:off x="0" y="2334953"/>
          <a:ext cx="9969406" cy="1067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a-DK" sz="2400" kern="1200" dirty="0">
              <a:solidFill>
                <a:schemeClr val="tx1"/>
              </a:solidFill>
            </a:rPr>
            <a:t>Teknologi: De værktøjer og systemer, der understøtter arbejdet og effektiviteten </a:t>
          </a:r>
          <a:endParaRPr lang="en-US" sz="2400" kern="1200" dirty="0">
            <a:solidFill>
              <a:schemeClr val="tx1"/>
            </a:solidFill>
          </a:endParaRPr>
        </a:p>
      </dsp:txBody>
      <dsp:txXfrm>
        <a:off x="52089" y="2387042"/>
        <a:ext cx="9865228" cy="962861"/>
      </dsp:txXfrm>
    </dsp:sp>
    <dsp:sp modelId="{DD89474C-AC26-4746-A846-1ED7995747DA}">
      <dsp:nvSpPr>
        <dsp:cNvPr id="0" name=""/>
        <dsp:cNvSpPr/>
      </dsp:nvSpPr>
      <dsp:spPr>
        <a:xfrm>
          <a:off x="0" y="3471113"/>
          <a:ext cx="9969406" cy="1067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a-DK" sz="2400" kern="1200" dirty="0">
              <a:solidFill>
                <a:schemeClr val="tx1"/>
              </a:solidFill>
            </a:rPr>
            <a:t>Struktur: Hvordan organisationen er opdelt og organiseret, herunder ledelseslag og afdelinger</a:t>
          </a:r>
          <a:endParaRPr lang="en-US" sz="2400" kern="1200" dirty="0">
            <a:solidFill>
              <a:schemeClr val="tx1"/>
            </a:solidFill>
          </a:endParaRPr>
        </a:p>
      </dsp:txBody>
      <dsp:txXfrm>
        <a:off x="52089" y="3523202"/>
        <a:ext cx="9865228" cy="9628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AAA7E-7FBF-480C-A08E-C2B4B62D4C1B}" type="datetimeFigureOut">
              <a:rPr lang="da-DK" smtClean="0"/>
              <a:t>14-08-2025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F1D67-E83D-4731-9BAD-7CE7B010E1B0}" type="slidenum">
              <a:rPr lang="da-DK" smtClean="0"/>
              <a:t>‹nr.›</a:t>
            </a:fld>
            <a:endParaRPr lang="da-DK"/>
          </a:p>
        </p:txBody>
      </p:sp>
    </p:spTree>
    <p:extLst>
      <p:ext uri="{BB962C8B-B14F-4D97-AF65-F5344CB8AC3E}">
        <p14:creationId xmlns:p14="http://schemas.microsoft.com/office/powerpoint/2010/main" val="4011415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D58A5-BB36-E244-36FB-E150B9BA67FE}"/>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A3E6E384-934B-F482-3244-654A4E08D1DF}"/>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3F370C16-4D6E-9CF0-46B0-FB31DE5C916C}"/>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0473DA10-F4D9-5BD7-2831-F95357D32C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8400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75DB-6D56-4E14-9012-334A06832C34}"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88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75DB-6D56-4E14-9012-334A06832C34}"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550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75DB-6D56-4E14-9012-334A06832C34}"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810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75DB-6D56-4E14-9012-334A06832C34}"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0272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75DB-6D56-4E14-9012-334A06832C34}"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60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059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03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Kobling mellem virksomhed og de sikkerhedsområder vi vil </a:t>
            </a:r>
            <a:r>
              <a:rPr lang="da-DK" dirty="0" err="1"/>
              <a:t>atbejde</a:t>
            </a:r>
            <a:r>
              <a:rPr lang="da-DK" dirty="0"/>
              <a:t> med.</a:t>
            </a:r>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8606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8670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Legos vision og mission er meget udbygget, med vision, mission og værdier er tydelige.</a:t>
            </a:r>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004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Man </a:t>
            </a:r>
            <a:r>
              <a:rPr lang="da-DK" dirty="0" err="1"/>
              <a:t>bryger</a:t>
            </a:r>
            <a:r>
              <a:rPr lang="da-DK" dirty="0"/>
              <a:t> ikke en racerbil til at bygge veje – hvad er formålet med forretningen.</a:t>
            </a:r>
          </a:p>
        </p:txBody>
      </p:sp>
      <p:sp>
        <p:nvSpPr>
          <p:cNvPr id="4" name="Pladsholder til slide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A4950A-2CE7-4DF4-B3F1-4D9D95E4C199}"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115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3 vigtige grundelementer for alle virksomheder og organisationer.</a:t>
            </a:r>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3AE74-7E62-4D13-A6C2-819418752411}"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3403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75DB-6D56-4E14-9012-334A06832C34}" type="slidenum">
              <a:rPr kumimoji="0" lang="da-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a-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266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svg"/><Relationship Id="rId18" Type="http://schemas.openxmlformats.org/officeDocument/2006/relationships/image" Target="../media/image2.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24.svg"/><Relationship Id="rId2" Type="http://schemas.openxmlformats.org/officeDocument/2006/relationships/image" Target="../media/image15.pn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10.sv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den billede">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2C2DE219-33C6-A7E3-FE38-E2888694B88F}"/>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5" name="Ellipse 4">
            <a:extLst>
              <a:ext uri="{FF2B5EF4-FFF2-40B4-BE49-F238E27FC236}">
                <a16:creationId xmlns:a16="http://schemas.microsoft.com/office/drawing/2014/main" id="{816CB9C1-1168-DC60-F83C-216ED817092C}"/>
              </a:ext>
            </a:extLst>
          </p:cNvPr>
          <p:cNvSpPr>
            <a:spLocks noGrp="1" noRot="1" noMove="1" noResize="1" noEditPoints="1" noAdjustHandles="1" noChangeArrowheads="1" noChangeShapeType="1"/>
          </p:cNvSpPr>
          <p:nvPr/>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B0AA5BC8-B46B-F7D9-EDD5-81A153A984FC}"/>
              </a:ext>
            </a:extLst>
          </p:cNvPr>
          <p:cNvSpPr>
            <a:spLocks noGrp="1" noRot="1" noMove="1" noResize="1" noEditPoints="1" noAdjustHandles="1" noChangeArrowheads="1" noChangeShapeType="1"/>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F994D425-07AD-E7D7-9D72-D1DA625002E7}"/>
              </a:ext>
            </a:extLst>
          </p:cNvPr>
          <p:cNvSpPr>
            <a:spLocks noGrp="1" noRot="1" noMove="1" noResize="1" noEditPoints="1" noAdjustHandles="1" noChangeArrowheads="1" noChangeShapeType="1"/>
          </p:cNvSpPr>
          <p:nvPr/>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8" name="Billede 7">
            <a:extLst>
              <a:ext uri="{FF2B5EF4-FFF2-40B4-BE49-F238E27FC236}">
                <a16:creationId xmlns:a16="http://schemas.microsoft.com/office/drawing/2014/main" id="{1139334C-B5A2-ACD8-DA69-BE9378DC5F1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sp>
        <p:nvSpPr>
          <p:cNvPr id="2" name="Ellipse 1">
            <a:extLst>
              <a:ext uri="{FF2B5EF4-FFF2-40B4-BE49-F238E27FC236}">
                <a16:creationId xmlns:a16="http://schemas.microsoft.com/office/drawing/2014/main" id="{02A9D9FC-5A48-9086-E672-9944971371E0}"/>
              </a:ext>
            </a:extLst>
          </p:cNvPr>
          <p:cNvSpPr/>
          <p:nvPr userDrawn="1"/>
        </p:nvSpPr>
        <p:spPr>
          <a:xfrm>
            <a:off x="7152122" y="3559791"/>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1CAB28EC-5252-8B2F-0968-259EE52B3EC2}"/>
              </a:ext>
            </a:extLst>
          </p:cNvPr>
          <p:cNvSpPr/>
          <p:nvPr userDrawn="1"/>
        </p:nvSpPr>
        <p:spPr>
          <a:xfrm>
            <a:off x="7626204" y="-1701684"/>
            <a:ext cx="3960000" cy="3960000"/>
          </a:xfrm>
          <a:prstGeom prst="ellipse">
            <a:avLst/>
          </a:prstGeom>
          <a:solidFill>
            <a:srgbClr val="FFFFFF">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Ellipse 10">
            <a:extLst>
              <a:ext uri="{FF2B5EF4-FFF2-40B4-BE49-F238E27FC236}">
                <a16:creationId xmlns:a16="http://schemas.microsoft.com/office/drawing/2014/main" id="{AB168CE0-7676-D809-12B9-30911BF62EE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2" name="Ellipse 11">
            <a:extLst>
              <a:ext uri="{FF2B5EF4-FFF2-40B4-BE49-F238E27FC236}">
                <a16:creationId xmlns:a16="http://schemas.microsoft.com/office/drawing/2014/main" id="{8CEBE64D-10DD-04E9-D948-570908CF2D32}"/>
              </a:ext>
            </a:extLst>
          </p:cNvPr>
          <p:cNvSpPr/>
          <p:nvPr userDrawn="1"/>
        </p:nvSpPr>
        <p:spPr>
          <a:xfrm>
            <a:off x="6864085" y="2780928"/>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3" name="Billede 12">
            <a:extLst>
              <a:ext uri="{FF2B5EF4-FFF2-40B4-BE49-F238E27FC236}">
                <a16:creationId xmlns:a16="http://schemas.microsoft.com/office/drawing/2014/main" id="{FB896D1B-2BE4-E515-94F3-8C2E98DAEB3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606468" y="368592"/>
            <a:ext cx="2228093" cy="841250"/>
          </a:xfrm>
          <a:prstGeom prst="rect">
            <a:avLst/>
          </a:prstGeom>
        </p:spPr>
      </p:pic>
      <p:cxnSp>
        <p:nvCxnSpPr>
          <p:cNvPr id="14" name="Lige forbindelse 13">
            <a:extLst>
              <a:ext uri="{FF2B5EF4-FFF2-40B4-BE49-F238E27FC236}">
                <a16:creationId xmlns:a16="http://schemas.microsoft.com/office/drawing/2014/main" id="{FB41A2C8-6C86-FB4A-AAB3-929835579E0D}"/>
              </a:ext>
            </a:extLst>
          </p:cNvPr>
          <p:cNvCxnSpPr>
            <a:cxnSpLocks/>
          </p:cNvCxnSpPr>
          <p:nvPr userDrawn="1"/>
        </p:nvCxnSpPr>
        <p:spPr>
          <a:xfrm>
            <a:off x="924269" y="6104054"/>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Pladsholder til tekst 15">
            <a:extLst>
              <a:ext uri="{FF2B5EF4-FFF2-40B4-BE49-F238E27FC236}">
                <a16:creationId xmlns:a16="http://schemas.microsoft.com/office/drawing/2014/main" id="{4E33EE05-8F95-4893-238B-F149EB10ED33}"/>
              </a:ext>
            </a:extLst>
          </p:cNvPr>
          <p:cNvSpPr>
            <a:spLocks noGrp="1"/>
          </p:cNvSpPr>
          <p:nvPr>
            <p:ph type="body" sz="quarter" idx="10"/>
          </p:nvPr>
        </p:nvSpPr>
        <p:spPr>
          <a:xfrm>
            <a:off x="810241" y="5281159"/>
            <a:ext cx="9982200" cy="908391"/>
          </a:xfrm>
          <a:prstGeom prst="rect">
            <a:avLst/>
          </a:prstGeom>
        </p:spPr>
        <p:txBody>
          <a:bodyPr anchor="ctr"/>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9492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p:nvPr>
        </p:nvSpPr>
        <p:spPr>
          <a:xfrm>
            <a:off x="6096000" y="-2"/>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F6ACCFA8-6CE0-E37B-E68E-C1BA6D4C797D}"/>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298461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t stort billede">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12192001" cy="6858001"/>
          </a:xfrm>
          <a:prstGeom prst="rect">
            <a:avLst/>
          </a:prstGeom>
        </p:spPr>
        <p:txBody>
          <a:bodyPr wrap="square" anchor="ctr">
            <a:noAutofit/>
          </a:bodyPr>
          <a:lstStyle>
            <a:lvl1pPr marL="0" indent="0" algn="ctr">
              <a:buNone/>
              <a:defRPr sz="2000">
                <a:solidFill>
                  <a:schemeClr val="accent4"/>
                </a:solidFill>
              </a:defRPr>
            </a:lvl1pPr>
          </a:lstStyle>
          <a:p>
            <a:r>
              <a:rPr lang="da-DK" dirty="0"/>
              <a:t>Indsæt billede ved at trykke på ikonet</a:t>
            </a:r>
          </a:p>
          <a:p>
            <a:endParaRPr lang="da-DK" dirty="0"/>
          </a:p>
          <a:p>
            <a:endParaRPr lang="da-DK" dirty="0"/>
          </a:p>
        </p:txBody>
      </p:sp>
      <p:sp>
        <p:nvSpPr>
          <p:cNvPr id="7" name="Pladsholder til tekst 11">
            <a:extLst>
              <a:ext uri="{FF2B5EF4-FFF2-40B4-BE49-F238E27FC236}">
                <a16:creationId xmlns:a16="http://schemas.microsoft.com/office/drawing/2014/main" id="{7CA7DEF1-BA6C-75EA-6002-D05B8D7A6F12}"/>
              </a:ext>
            </a:extLst>
          </p:cNvPr>
          <p:cNvSpPr>
            <a:spLocks noGrp="1"/>
          </p:cNvSpPr>
          <p:nvPr>
            <p:ph type="body" sz="quarter" idx="12"/>
          </p:nvPr>
        </p:nvSpPr>
        <p:spPr>
          <a:xfrm>
            <a:off x="7340882" y="5561045"/>
            <a:ext cx="4501978" cy="883297"/>
          </a:xfrm>
          <a:prstGeom prst="rect">
            <a:avLst/>
          </a:prstGeom>
          <a:solidFill>
            <a:schemeClr val="accent3"/>
          </a:solidFill>
        </p:spPr>
        <p:txBody>
          <a:bodyPr anchor="ctr"/>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4191596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vsidet billede med tekst">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6858001"/>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a:p>
            <a:endParaRPr lang="da-DK" dirty="0"/>
          </a:p>
        </p:txBody>
      </p:sp>
      <p:sp>
        <p:nvSpPr>
          <p:cNvPr id="4" name="Tekstfelt 3">
            <a:extLst>
              <a:ext uri="{FF2B5EF4-FFF2-40B4-BE49-F238E27FC236}">
                <a16:creationId xmlns:a16="http://schemas.microsoft.com/office/drawing/2014/main" id="{D2C1BF60-06FB-3B24-3D1A-CA1C190B4B3C}"/>
              </a:ext>
            </a:extLst>
          </p:cNvPr>
          <p:cNvSpPr txBox="1"/>
          <p:nvPr userDrawn="1"/>
        </p:nvSpPr>
        <p:spPr>
          <a:xfrm>
            <a:off x="7063273" y="793102"/>
            <a:ext cx="184731" cy="369332"/>
          </a:xfrm>
          <a:prstGeom prst="rect">
            <a:avLst/>
          </a:prstGeom>
          <a:noFill/>
        </p:spPr>
        <p:txBody>
          <a:bodyPr wrap="none" rtlCol="0">
            <a:spAutoFit/>
          </a:bodyPr>
          <a:lstStyle/>
          <a:p>
            <a:endParaRPr lang="da-DK" dirty="0"/>
          </a:p>
        </p:txBody>
      </p:sp>
      <p:sp>
        <p:nvSpPr>
          <p:cNvPr id="2" name="Pladsholder til tekst 11">
            <a:extLst>
              <a:ext uri="{FF2B5EF4-FFF2-40B4-BE49-F238E27FC236}">
                <a16:creationId xmlns:a16="http://schemas.microsoft.com/office/drawing/2014/main" id="{5D8DD052-F369-4F26-95C3-50DB8686190B}"/>
              </a:ext>
            </a:extLst>
          </p:cNvPr>
          <p:cNvSpPr>
            <a:spLocks noGrp="1"/>
          </p:cNvSpPr>
          <p:nvPr>
            <p:ph type="body" sz="quarter" idx="11"/>
          </p:nvPr>
        </p:nvSpPr>
        <p:spPr>
          <a:xfrm>
            <a:off x="6591015" y="919789"/>
            <a:ext cx="5042785"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3" name="Pladsholder til tekst 11">
            <a:extLst>
              <a:ext uri="{FF2B5EF4-FFF2-40B4-BE49-F238E27FC236}">
                <a16:creationId xmlns:a16="http://schemas.microsoft.com/office/drawing/2014/main" id="{2516B1A4-9943-D09D-4408-5F3C1AAB9C49}"/>
              </a:ext>
            </a:extLst>
          </p:cNvPr>
          <p:cNvSpPr>
            <a:spLocks noGrp="1"/>
          </p:cNvSpPr>
          <p:nvPr>
            <p:ph type="body" sz="quarter" idx="12"/>
          </p:nvPr>
        </p:nvSpPr>
        <p:spPr>
          <a:xfrm>
            <a:off x="6591015" y="2038525"/>
            <a:ext cx="5042786" cy="4157001"/>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07F60D2C-D6EF-28B6-82FF-F1E6C462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529294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ndt billede med top 3">
    <p:spTree>
      <p:nvGrpSpPr>
        <p:cNvPr id="1" name=""/>
        <p:cNvGrpSpPr/>
        <p:nvPr/>
      </p:nvGrpSpPr>
      <p:grpSpPr>
        <a:xfrm>
          <a:off x="0" y="0"/>
          <a:ext cx="0" cy="0"/>
          <a:chOff x="0" y="0"/>
          <a:chExt cx="0" cy="0"/>
        </a:xfrm>
      </p:grpSpPr>
      <p:cxnSp>
        <p:nvCxnSpPr>
          <p:cNvPr id="7" name="Lige forbindelse 6">
            <a:extLst>
              <a:ext uri="{FF2B5EF4-FFF2-40B4-BE49-F238E27FC236}">
                <a16:creationId xmlns:a16="http://schemas.microsoft.com/office/drawing/2014/main" id="{3CC9FCDF-2FC8-45F8-FF96-6A4025D574F0}"/>
              </a:ext>
            </a:extLst>
          </p:cNvPr>
          <p:cNvCxnSpPr>
            <a:cxnSpLocks/>
          </p:cNvCxnSpPr>
          <p:nvPr/>
        </p:nvCxnSpPr>
        <p:spPr>
          <a:xfrm>
            <a:off x="905608" y="6309320"/>
            <a:ext cx="375023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p:nvPr>
        </p:nvSpPr>
        <p:spPr>
          <a:xfrm>
            <a:off x="1018784" y="8326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t">
            <a:noAutofit/>
          </a:bodyPr>
          <a:lstStyle>
            <a:lvl1pPr marL="0" indent="0" algn="ctr">
              <a:buNone/>
              <a:defRPr sz="1800">
                <a:solidFill>
                  <a:schemeClr val="accent4"/>
                </a:solidFill>
              </a:defRPr>
            </a:lvl1pPr>
          </a:lstStyle>
          <a:p>
            <a:r>
              <a:rPr lang="da-DK"/>
              <a:t>Klik på ikonet for at tilføje et billede</a:t>
            </a:r>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21" name="Grafik 20" descr="Badge 1 med massiv udfyldning">
            <a:extLst>
              <a:ext uri="{FF2B5EF4-FFF2-40B4-BE49-F238E27FC236}">
                <a16:creationId xmlns:a16="http://schemas.microsoft.com/office/drawing/2014/main" id="{414CB1FD-2F7F-568D-87A3-AA5F2E43A5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6037" y="1724082"/>
            <a:ext cx="718913" cy="718913"/>
          </a:xfrm>
          <a:prstGeom prst="rect">
            <a:avLst/>
          </a:prstGeom>
        </p:spPr>
      </p:pic>
      <p:pic>
        <p:nvPicPr>
          <p:cNvPr id="22" name="Grafik 21" descr="Badge med massiv udfyldning">
            <a:extLst>
              <a:ext uri="{FF2B5EF4-FFF2-40B4-BE49-F238E27FC236}">
                <a16:creationId xmlns:a16="http://schemas.microsoft.com/office/drawing/2014/main" id="{256D1EF6-5D08-9A88-3344-6BFE564851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6037" y="3099743"/>
            <a:ext cx="718913" cy="718913"/>
          </a:xfrm>
          <a:prstGeom prst="rect">
            <a:avLst/>
          </a:prstGeom>
        </p:spPr>
      </p:pic>
      <p:pic>
        <p:nvPicPr>
          <p:cNvPr id="23" name="Grafik 22" descr="Badge 3 med massiv udfyldning">
            <a:extLst>
              <a:ext uri="{FF2B5EF4-FFF2-40B4-BE49-F238E27FC236}">
                <a16:creationId xmlns:a16="http://schemas.microsoft.com/office/drawing/2014/main" id="{17E4907E-C0D4-6E55-FB1C-714ED9C17C7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037" y="4508922"/>
            <a:ext cx="718913" cy="718913"/>
          </a:xfrm>
          <a:prstGeom prst="rect">
            <a:avLst/>
          </a:prstGeom>
        </p:spPr>
      </p:pic>
      <p:sp>
        <p:nvSpPr>
          <p:cNvPr id="28" name="Pladsholder til tekst 19">
            <a:extLst>
              <a:ext uri="{FF2B5EF4-FFF2-40B4-BE49-F238E27FC236}">
                <a16:creationId xmlns:a16="http://schemas.microsoft.com/office/drawing/2014/main" id="{D9D10D8D-2441-FA2C-C1B8-1D95FC55F6DC}"/>
              </a:ext>
            </a:extLst>
          </p:cNvPr>
          <p:cNvSpPr>
            <a:spLocks noGrp="1"/>
          </p:cNvSpPr>
          <p:nvPr>
            <p:ph type="body" sz="quarter" idx="32"/>
          </p:nvPr>
        </p:nvSpPr>
        <p:spPr>
          <a:xfrm>
            <a:off x="8078822" y="1881737"/>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0" name="Pladsholder til tekst 19">
            <a:extLst>
              <a:ext uri="{FF2B5EF4-FFF2-40B4-BE49-F238E27FC236}">
                <a16:creationId xmlns:a16="http://schemas.microsoft.com/office/drawing/2014/main" id="{E42AE478-112D-AB0E-133D-472906C1B76E}"/>
              </a:ext>
            </a:extLst>
          </p:cNvPr>
          <p:cNvSpPr>
            <a:spLocks noGrp="1"/>
          </p:cNvSpPr>
          <p:nvPr>
            <p:ph type="body" sz="quarter" idx="34"/>
          </p:nvPr>
        </p:nvSpPr>
        <p:spPr>
          <a:xfrm>
            <a:off x="8078822" y="3273463"/>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32" name="Pladsholder til tekst 19">
            <a:extLst>
              <a:ext uri="{FF2B5EF4-FFF2-40B4-BE49-F238E27FC236}">
                <a16:creationId xmlns:a16="http://schemas.microsoft.com/office/drawing/2014/main" id="{46B1035F-A721-8566-C570-5BF6CD54FD7A}"/>
              </a:ext>
            </a:extLst>
          </p:cNvPr>
          <p:cNvSpPr>
            <a:spLocks noGrp="1"/>
          </p:cNvSpPr>
          <p:nvPr>
            <p:ph type="body" sz="quarter" idx="36"/>
          </p:nvPr>
        </p:nvSpPr>
        <p:spPr>
          <a:xfrm>
            <a:off x="8078822" y="4682642"/>
            <a:ext cx="3008424"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4E97CA4-2FEB-E952-701A-94AC3A176E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31435472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g to objekt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a:spLocks noGrp="1" noRot="1" noMove="1" noResize="1" noEditPoints="1" noAdjustHandles="1" noChangeArrowheads="1" noChangeShapeType="1"/>
          </p:cNvSpPr>
          <p:nvPr/>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Pladsholder til indhold 3">
            <a:extLst>
              <a:ext uri="{FF2B5EF4-FFF2-40B4-BE49-F238E27FC236}">
                <a16:creationId xmlns:a16="http://schemas.microsoft.com/office/drawing/2014/main" id="{063FB2A0-E2A8-7639-5821-EA30510BAD75}"/>
              </a:ext>
            </a:extLst>
          </p:cNvPr>
          <p:cNvSpPr>
            <a:spLocks noGrp="1"/>
          </p:cNvSpPr>
          <p:nvPr>
            <p:ph sz="quarter" idx="11"/>
          </p:nvPr>
        </p:nvSpPr>
        <p:spPr>
          <a:xfrm>
            <a:off x="6200775"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93538"/>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199" y="1772817"/>
            <a:ext cx="5153025" cy="4391646"/>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7" name="Ellipse 6">
            <a:extLst>
              <a:ext uri="{FF2B5EF4-FFF2-40B4-BE49-F238E27FC236}">
                <a16:creationId xmlns:a16="http://schemas.microsoft.com/office/drawing/2014/main" id="{46DA7DDE-63A6-5E98-0EC4-738E3F603C9A}"/>
              </a:ext>
            </a:extLst>
          </p:cNvPr>
          <p:cNvSpPr/>
          <p:nvPr userDrawn="1"/>
        </p:nvSpPr>
        <p:spPr>
          <a:xfrm rot="3484227">
            <a:off x="-702565" y="2962277"/>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Ellipse 7">
            <a:extLst>
              <a:ext uri="{FF2B5EF4-FFF2-40B4-BE49-F238E27FC236}">
                <a16:creationId xmlns:a16="http://schemas.microsoft.com/office/drawing/2014/main" id="{154ABB45-9D02-C95E-4427-18F343D6D612}"/>
              </a:ext>
            </a:extLst>
          </p:cNvPr>
          <p:cNvSpPr/>
          <p:nvPr userDrawn="1"/>
        </p:nvSpPr>
        <p:spPr>
          <a:xfrm rot="3484227">
            <a:off x="3771900" y="37683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9" name="Billede 10" descr="Et billede, der indeholder sort, mørke&#10;&#10;Automatisk genereret beskrivelse">
            <a:extLst>
              <a:ext uri="{FF2B5EF4-FFF2-40B4-BE49-F238E27FC236}">
                <a16:creationId xmlns:a16="http://schemas.microsoft.com/office/drawing/2014/main" id="{A7871B6C-23E6-0643-2DDB-7CE708093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496619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ort rundt billede gul">
    <p:bg>
      <p:bgPr>
        <a:solidFill>
          <a:schemeClr val="accent3"/>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6"/>
                </a:solidFill>
              </a:defRPr>
            </a:lvl1pPr>
          </a:lstStyle>
          <a:p>
            <a:r>
              <a:rPr lang="da-DK"/>
              <a:t>Klik på ikonet for at tilføje et billede</a:t>
            </a:r>
            <a:endParaRPr lang="da-DK" dirty="0"/>
          </a:p>
        </p:txBody>
      </p:sp>
      <p:pic>
        <p:nvPicPr>
          <p:cNvPr id="2" name="Billede 10" descr="Et billede, der indeholder sort, mørke&#10;&#10;Automatisk genereret beskrivelse">
            <a:extLst>
              <a:ext uri="{FF2B5EF4-FFF2-40B4-BE49-F238E27FC236}">
                <a16:creationId xmlns:a16="http://schemas.microsoft.com/office/drawing/2014/main" id="{42442907-9607-FBD5-41BE-6F012CFF8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60422242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ort rundt billede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79CD613-CCEE-1FC4-643F-1B1FF482494F}"/>
              </a:ext>
            </a:extLst>
          </p:cNvPr>
          <p:cNvSpPr/>
          <p:nvPr userDrawn="1"/>
        </p:nvSpPr>
        <p:spPr>
          <a:xfrm>
            <a:off x="2991173" y="324173"/>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billede 18">
            <a:extLst>
              <a:ext uri="{FF2B5EF4-FFF2-40B4-BE49-F238E27FC236}">
                <a16:creationId xmlns:a16="http://schemas.microsoft.com/office/drawing/2014/main" id="{5F11E582-9DE1-AB67-B688-C7EDF44A5612}"/>
              </a:ext>
            </a:extLst>
          </p:cNvPr>
          <p:cNvSpPr>
            <a:spLocks noGrp="1"/>
          </p:cNvSpPr>
          <p:nvPr>
            <p:ph type="pic" sz="quarter" idx="10"/>
          </p:nvPr>
        </p:nvSpPr>
        <p:spPr>
          <a:xfrm>
            <a:off x="3469431" y="802431"/>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oAutofit/>
          </a:bodyPr>
          <a:lstStyle>
            <a:lvl1pPr marL="0" indent="0" algn="ctr">
              <a:buNone/>
              <a:defRPr sz="1200">
                <a:solidFill>
                  <a:schemeClr val="accent5"/>
                </a:solidFill>
              </a:defRPr>
            </a:lvl1pPr>
          </a:lstStyle>
          <a:p>
            <a:r>
              <a:rPr lang="da-DK"/>
              <a:t>Klik på ikonet for at tilføje et billede</a:t>
            </a:r>
            <a:endParaRPr lang="da-DK" dirty="0"/>
          </a:p>
        </p:txBody>
      </p:sp>
      <p:pic>
        <p:nvPicPr>
          <p:cNvPr id="2" name="Billede 12">
            <a:extLst>
              <a:ext uri="{FF2B5EF4-FFF2-40B4-BE49-F238E27FC236}">
                <a16:creationId xmlns:a16="http://schemas.microsoft.com/office/drawing/2014/main" id="{921CC2E2-C216-1654-6436-4F23FF6174D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118419030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èn overskrift, tre objekter">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46885"/>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10056"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838200"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7981912" y="1707502"/>
            <a:ext cx="3371888" cy="450361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77517C1-57BE-3C06-76C5-125A76A57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589147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 overskrifter, tre objekter">
    <p:bg>
      <p:bgPr>
        <a:solidFill>
          <a:schemeClr val="bg1"/>
        </a:solidFill>
        <a:effectLst/>
      </p:bgPr>
    </p:bg>
    <p:spTree>
      <p:nvGrpSpPr>
        <p:cNvPr id="1" name=""/>
        <p:cNvGrpSpPr/>
        <p:nvPr/>
      </p:nvGrpSpPr>
      <p:grpSpPr>
        <a:xfrm>
          <a:off x="0" y="0"/>
          <a:ext cx="0" cy="0"/>
          <a:chOff x="0" y="0"/>
          <a:chExt cx="0" cy="0"/>
        </a:xfrm>
      </p:grpSpPr>
      <p:sp>
        <p:nvSpPr>
          <p:cNvPr id="7" name="Pladsholder til indhold 3">
            <a:extLst>
              <a:ext uri="{FF2B5EF4-FFF2-40B4-BE49-F238E27FC236}">
                <a16:creationId xmlns:a16="http://schemas.microsoft.com/office/drawing/2014/main" id="{663D696B-DF8A-D6E8-94E3-58B7D2B6E90D}"/>
              </a:ext>
            </a:extLst>
          </p:cNvPr>
          <p:cNvSpPr>
            <a:spLocks noGrp="1"/>
          </p:cNvSpPr>
          <p:nvPr>
            <p:ph sz="quarter" idx="11"/>
          </p:nvPr>
        </p:nvSpPr>
        <p:spPr>
          <a:xfrm>
            <a:off x="4422713"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9" name="Pladsholder til indhold 3">
            <a:extLst>
              <a:ext uri="{FF2B5EF4-FFF2-40B4-BE49-F238E27FC236}">
                <a16:creationId xmlns:a16="http://schemas.microsoft.com/office/drawing/2014/main" id="{68E0CE25-08C5-13AB-258F-DEC1B7F47932}"/>
              </a:ext>
            </a:extLst>
          </p:cNvPr>
          <p:cNvSpPr>
            <a:spLocks noGrp="1"/>
          </p:cNvSpPr>
          <p:nvPr>
            <p:ph sz="quarter" idx="13"/>
          </p:nvPr>
        </p:nvSpPr>
        <p:spPr>
          <a:xfrm>
            <a:off x="8039878"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8" name="Pladsholder til indhold 3">
            <a:extLst>
              <a:ext uri="{FF2B5EF4-FFF2-40B4-BE49-F238E27FC236}">
                <a16:creationId xmlns:a16="http://schemas.microsoft.com/office/drawing/2014/main" id="{90BE76E4-AC3F-C0FD-21A5-8EC4F9F4FA62}"/>
              </a:ext>
            </a:extLst>
          </p:cNvPr>
          <p:cNvSpPr>
            <a:spLocks noGrp="1"/>
          </p:cNvSpPr>
          <p:nvPr>
            <p:ph sz="quarter" idx="12"/>
          </p:nvPr>
        </p:nvSpPr>
        <p:spPr>
          <a:xfrm>
            <a:off x="776317" y="1838131"/>
            <a:ext cx="3375805" cy="4281519"/>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4" name="Pladsholder til tekst 3">
            <a:extLst>
              <a:ext uri="{FF2B5EF4-FFF2-40B4-BE49-F238E27FC236}">
                <a16:creationId xmlns:a16="http://schemas.microsoft.com/office/drawing/2014/main" id="{C15F7AD4-F672-5698-2F38-608B2E0C66BD}"/>
              </a:ext>
            </a:extLst>
          </p:cNvPr>
          <p:cNvSpPr>
            <a:spLocks noGrp="1"/>
          </p:cNvSpPr>
          <p:nvPr>
            <p:ph type="body" sz="quarter" idx="14"/>
          </p:nvPr>
        </p:nvSpPr>
        <p:spPr>
          <a:xfrm>
            <a:off x="4422713"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5" name="Pladsholder til tekst 3">
            <a:extLst>
              <a:ext uri="{FF2B5EF4-FFF2-40B4-BE49-F238E27FC236}">
                <a16:creationId xmlns:a16="http://schemas.microsoft.com/office/drawing/2014/main" id="{F85ABD62-253C-7D26-2060-90103E5CA1EA}"/>
              </a:ext>
            </a:extLst>
          </p:cNvPr>
          <p:cNvSpPr>
            <a:spLocks noGrp="1"/>
          </p:cNvSpPr>
          <p:nvPr>
            <p:ph type="body" sz="quarter" idx="15"/>
          </p:nvPr>
        </p:nvSpPr>
        <p:spPr>
          <a:xfrm>
            <a:off x="775567"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sp>
        <p:nvSpPr>
          <p:cNvPr id="6" name="Pladsholder til tekst 3">
            <a:extLst>
              <a:ext uri="{FF2B5EF4-FFF2-40B4-BE49-F238E27FC236}">
                <a16:creationId xmlns:a16="http://schemas.microsoft.com/office/drawing/2014/main" id="{4662DEC7-4912-95D4-725F-9DBD13CDE0D6}"/>
              </a:ext>
            </a:extLst>
          </p:cNvPr>
          <p:cNvSpPr>
            <a:spLocks noGrp="1"/>
          </p:cNvSpPr>
          <p:nvPr>
            <p:ph type="body" sz="quarter" idx="16"/>
          </p:nvPr>
        </p:nvSpPr>
        <p:spPr>
          <a:xfrm>
            <a:off x="8039878" y="738350"/>
            <a:ext cx="3375805"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134E7724-DF42-9222-9ADB-53B0C0E366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223488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 tekstspalter">
    <p:spTree>
      <p:nvGrpSpPr>
        <p:cNvPr id="1" name=""/>
        <p:cNvGrpSpPr/>
        <p:nvPr/>
      </p:nvGrpSpPr>
      <p:grpSpPr>
        <a:xfrm>
          <a:off x="0" y="0"/>
          <a:ext cx="0" cy="0"/>
          <a:chOff x="0" y="0"/>
          <a:chExt cx="0" cy="0"/>
        </a:xfrm>
      </p:grpSpPr>
      <p:sp>
        <p:nvSpPr>
          <p:cNvPr id="7" name="Pladsholder til tekst 21">
            <a:extLst>
              <a:ext uri="{FF2B5EF4-FFF2-40B4-BE49-F238E27FC236}">
                <a16:creationId xmlns:a16="http://schemas.microsoft.com/office/drawing/2014/main" id="{6AF7C5D9-4A61-9AFB-55B2-59864D54C686}"/>
              </a:ext>
            </a:extLst>
          </p:cNvPr>
          <p:cNvSpPr>
            <a:spLocks noGrp="1"/>
          </p:cNvSpPr>
          <p:nvPr>
            <p:ph type="body" sz="quarter" idx="13"/>
          </p:nvPr>
        </p:nvSpPr>
        <p:spPr>
          <a:xfrm>
            <a:off x="545970" y="1857765"/>
            <a:ext cx="5220347" cy="4300440"/>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8" name="Ellipse 7">
            <a:extLst>
              <a:ext uri="{FF2B5EF4-FFF2-40B4-BE49-F238E27FC236}">
                <a16:creationId xmlns:a16="http://schemas.microsoft.com/office/drawing/2014/main" id="{01F23421-9BB5-B66E-2915-7AC5D1C64931}"/>
              </a:ext>
            </a:extLst>
          </p:cNvPr>
          <p:cNvSpPr>
            <a:spLocks noGrp="1" noRot="1" noMove="1" noResize="1" noEditPoints="1" noAdjustHandles="1" noChangeArrowheads="1" noChangeShapeType="1"/>
          </p:cNvSpPr>
          <p:nvPr/>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5D6ED4BE-01AC-F3C9-BEAE-18399B71C575}"/>
              </a:ext>
            </a:extLst>
          </p:cNvPr>
          <p:cNvSpPr>
            <a:spLocks noGrp="1" noRot="1" noMove="1" noResize="1" noEditPoints="1" noAdjustHandles="1" noChangeArrowheads="1" noChangeShapeType="1"/>
          </p:cNvSpPr>
          <p:nvPr/>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Pladsholder til indhold 2">
            <a:extLst>
              <a:ext uri="{FF2B5EF4-FFF2-40B4-BE49-F238E27FC236}">
                <a16:creationId xmlns:a16="http://schemas.microsoft.com/office/drawing/2014/main" id="{D28427B0-6F2A-9A36-BA01-8150978C2182}"/>
              </a:ext>
            </a:extLst>
          </p:cNvPr>
          <p:cNvSpPr>
            <a:spLocks noGrp="1"/>
          </p:cNvSpPr>
          <p:nvPr>
            <p:ph sz="quarter" idx="14"/>
          </p:nvPr>
        </p:nvSpPr>
        <p:spPr>
          <a:xfrm>
            <a:off x="5990254" y="837025"/>
            <a:ext cx="5655776" cy="5321180"/>
          </a:xfrm>
          <a:prstGeom prst="rect">
            <a:avLst/>
          </a:prstGeom>
        </p:spPr>
        <p:txBody>
          <a:bodyPr/>
          <a:lstStyle>
            <a:lvl1pPr marL="0" indent="0">
              <a:buNone/>
              <a:defRPr sz="1800"/>
            </a:lvl1pPr>
          </a:lstStyle>
          <a:p>
            <a:pPr lvl="0"/>
            <a:r>
              <a:rPr lang="da-DK"/>
              <a:t>Klik for at redigere teksttypografierne i masteren</a:t>
            </a:r>
          </a:p>
        </p:txBody>
      </p:sp>
      <p:sp>
        <p:nvSpPr>
          <p:cNvPr id="2" name="Ellipse 1">
            <a:extLst>
              <a:ext uri="{FF2B5EF4-FFF2-40B4-BE49-F238E27FC236}">
                <a16:creationId xmlns:a16="http://schemas.microsoft.com/office/drawing/2014/main" id="{C1117402-4D1F-2B99-74B2-57532C00E0E0}"/>
              </a:ext>
            </a:extLst>
          </p:cNvPr>
          <p:cNvSpPr/>
          <p:nvPr userDrawn="1"/>
        </p:nvSpPr>
        <p:spPr>
          <a:xfrm>
            <a:off x="-811763" y="3248025"/>
            <a:ext cx="4477721" cy="447772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Ellipse 3">
            <a:extLst>
              <a:ext uri="{FF2B5EF4-FFF2-40B4-BE49-F238E27FC236}">
                <a16:creationId xmlns:a16="http://schemas.microsoft.com/office/drawing/2014/main" id="{AD89150D-33F7-C7EA-4565-830E42B119EF}"/>
              </a:ext>
            </a:extLst>
          </p:cNvPr>
          <p:cNvSpPr/>
          <p:nvPr userDrawn="1"/>
        </p:nvSpPr>
        <p:spPr>
          <a:xfrm>
            <a:off x="2643189" y="3090461"/>
            <a:ext cx="2237790" cy="223779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956E59B5-69E2-3426-86B0-660FF5B7C7D1}"/>
              </a:ext>
            </a:extLst>
          </p:cNvPr>
          <p:cNvSpPr>
            <a:spLocks noGrp="1"/>
          </p:cNvSpPr>
          <p:nvPr>
            <p:ph type="body" sz="quarter" idx="15"/>
          </p:nvPr>
        </p:nvSpPr>
        <p:spPr>
          <a:xfrm>
            <a:off x="545971" y="837025"/>
            <a:ext cx="5220346"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5" name="Billede 10" descr="Et billede, der indeholder sort, mørke&#10;&#10;Automatisk genereret beskrivelse">
            <a:extLst>
              <a:ext uri="{FF2B5EF4-FFF2-40B4-BE49-F238E27FC236}">
                <a16:creationId xmlns:a16="http://schemas.microsoft.com/office/drawing/2014/main" id="{340D9666-406B-DB5B-73C6-16F9D88927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21015070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billede">
    <p:bg>
      <p:bgPr>
        <a:solidFill>
          <a:schemeClr val="accent6"/>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14398"/>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0" name="Ellipse 19">
            <a:extLst>
              <a:ext uri="{FF2B5EF4-FFF2-40B4-BE49-F238E27FC236}">
                <a16:creationId xmlns:a16="http://schemas.microsoft.com/office/drawing/2014/main" id="{4861457B-7A00-BE74-BFA9-F4B6924A8CC6}"/>
              </a:ext>
            </a:extLst>
          </p:cNvPr>
          <p:cNvSpPr>
            <a:spLocks noGrp="1" noRot="1" noMove="1" noResize="1" noEditPoints="1" noAdjustHandles="1" noChangeArrowheads="1" noChangeShapeType="1"/>
          </p:cNvSpPr>
          <p:nvPr/>
        </p:nvSpPr>
        <p:spPr>
          <a:xfrm>
            <a:off x="-1098877" y="436141"/>
            <a:ext cx="6209653" cy="6209653"/>
          </a:xfrm>
          <a:prstGeom prst="ellipse">
            <a:avLst/>
          </a:prstGeom>
          <a:noFill/>
          <a:ln w="31750" cap="rnd" cmpd="sng">
            <a:solidFill>
              <a:schemeClr val="accent1">
                <a:lumMod val="50000"/>
              </a:schemeClr>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7" y="436140"/>
            <a:ext cx="6209653" cy="6209653"/>
          </a:xfrm>
          <a:prstGeom prst="ellipse">
            <a:avLst/>
          </a:prstGeom>
          <a:noFill/>
          <a:ln w="31750" cap="rnd" cmpd="sng">
            <a:solidFill>
              <a:schemeClr val="accent5"/>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10" name="Billede 9">
            <a:extLst>
              <a:ext uri="{FF2B5EF4-FFF2-40B4-BE49-F238E27FC236}">
                <a16:creationId xmlns:a16="http://schemas.microsoft.com/office/drawing/2014/main" id="{E74A03EC-E5FA-79D1-2E92-7E2B69B497F3}"/>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9998016" y="194962"/>
            <a:ext cx="1931436" cy="726963"/>
          </a:xfrm>
          <a:prstGeom prst="rect">
            <a:avLst/>
          </a:prstGeom>
        </p:spPr>
      </p:pic>
      <p:sp>
        <p:nvSpPr>
          <p:cNvPr id="7" name="Pladsholder til tekst 15">
            <a:extLst>
              <a:ext uri="{FF2B5EF4-FFF2-40B4-BE49-F238E27FC236}">
                <a16:creationId xmlns:a16="http://schemas.microsoft.com/office/drawing/2014/main" id="{BEEA16E3-A5E2-0855-4482-279792F9CCDA}"/>
              </a:ext>
            </a:extLst>
          </p:cNvPr>
          <p:cNvSpPr>
            <a:spLocks noGrp="1"/>
          </p:cNvSpPr>
          <p:nvPr>
            <p:ph type="body" sz="quarter" idx="13"/>
          </p:nvPr>
        </p:nvSpPr>
        <p:spPr>
          <a:xfrm>
            <a:off x="6096000" y="4763320"/>
            <a:ext cx="5400000" cy="908391"/>
          </a:xfrm>
          <a:prstGeom prst="rect">
            <a:avLst/>
          </a:prstGeom>
        </p:spPr>
        <p:txBody>
          <a:bodyPr anchor="b"/>
          <a:lstStyle>
            <a:lvl1pPr marL="0" indent="0">
              <a:buNone/>
              <a:defRPr lang="da-DK" sz="3200" kern="1200" dirty="0">
                <a:solidFill>
                  <a:schemeClr val="bg1"/>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6D44003B-7C03-F9A5-2DE0-1A2B7E8AF092}"/>
              </a:ext>
            </a:extLst>
          </p:cNvPr>
          <p:cNvSpPr>
            <a:spLocks noGrp="1"/>
          </p:cNvSpPr>
          <p:nvPr>
            <p:ph type="body" sz="quarter" idx="14"/>
          </p:nvPr>
        </p:nvSpPr>
        <p:spPr>
          <a:xfrm>
            <a:off x="6096000" y="5712606"/>
            <a:ext cx="5400000" cy="456380"/>
          </a:xfrm>
          <a:prstGeom prst="rect">
            <a:avLst/>
          </a:prstGeom>
        </p:spPr>
        <p:txBody>
          <a:bodyPr anchor="ctr"/>
          <a:lstStyle>
            <a:lvl1pPr marL="0" indent="0">
              <a:buNone/>
              <a:defRPr lang="da-DK" sz="1800" i="1" kern="1200" dirty="0">
                <a:solidFill>
                  <a:schemeClr val="bg1"/>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323979637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runde billeder + tekst">
    <p:spTree>
      <p:nvGrpSpPr>
        <p:cNvPr id="1" name=""/>
        <p:cNvGrpSpPr/>
        <p:nvPr/>
      </p:nvGrpSpPr>
      <p:grpSpPr>
        <a:xfrm>
          <a:off x="0" y="0"/>
          <a:ext cx="0" cy="0"/>
          <a:chOff x="0" y="0"/>
          <a:chExt cx="0" cy="0"/>
        </a:xfrm>
      </p:grpSpPr>
      <p:sp>
        <p:nvSpPr>
          <p:cNvPr id="3" name="Pladsholder til billede 2">
            <a:extLst>
              <a:ext uri="{FF2B5EF4-FFF2-40B4-BE49-F238E27FC236}">
                <a16:creationId xmlns:a16="http://schemas.microsoft.com/office/drawing/2014/main" id="{BCD6D3C6-2CAC-6C9A-A3DF-9BFDD74C8BE2}"/>
              </a:ext>
            </a:extLst>
          </p:cNvPr>
          <p:cNvSpPr>
            <a:spLocks noGrp="1"/>
          </p:cNvSpPr>
          <p:nvPr>
            <p:ph type="pic" sz="quarter" idx="10" hasCustomPrompt="1"/>
          </p:nvPr>
        </p:nvSpPr>
        <p:spPr>
          <a:xfrm>
            <a:off x="6522030" y="785132"/>
            <a:ext cx="4357398" cy="4357397"/>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dirty="0"/>
              <a:t>Indsæt billede ved at trykke på ikonet</a:t>
            </a:r>
          </a:p>
          <a:p>
            <a:endParaRPr lang="da-DK" dirty="0"/>
          </a:p>
          <a:p>
            <a:endParaRPr lang="da-DK" dirty="0"/>
          </a:p>
        </p:txBody>
      </p:sp>
      <p:sp>
        <p:nvSpPr>
          <p:cNvPr id="4" name="Pladsholder til billede 3">
            <a:extLst>
              <a:ext uri="{FF2B5EF4-FFF2-40B4-BE49-F238E27FC236}">
                <a16:creationId xmlns:a16="http://schemas.microsoft.com/office/drawing/2014/main" id="{2EBF9CBC-4B0B-0256-FC20-008C5A7ADF11}"/>
              </a:ext>
            </a:extLst>
          </p:cNvPr>
          <p:cNvSpPr>
            <a:spLocks noGrp="1"/>
          </p:cNvSpPr>
          <p:nvPr>
            <p:ph type="pic" sz="quarter" idx="11"/>
          </p:nvPr>
        </p:nvSpPr>
        <p:spPr>
          <a:xfrm>
            <a:off x="9120543" y="3547382"/>
            <a:ext cx="2525486" cy="2525486"/>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lvl1pPr>
          </a:lstStyle>
          <a:p>
            <a:r>
              <a:rPr lang="da-DK"/>
              <a:t>Klik på ikonet for at tilføje et billede</a:t>
            </a:r>
            <a:endParaRPr lang="da-DK" dirty="0"/>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852246"/>
            <a:ext cx="4949760" cy="4220622"/>
          </a:xfrm>
          <a:prstGeom prst="rect">
            <a:avLst/>
          </a:prstGeom>
        </p:spPr>
        <p:txBody>
          <a:bodyPr/>
          <a:lstStyle>
            <a:lvl1pPr marL="0" indent="0">
              <a:spcBef>
                <a:spcPts val="1200"/>
              </a:spcBef>
              <a:buFontTx/>
              <a:buNone/>
              <a:defRPr sz="1800" b="0">
                <a:solidFill>
                  <a:schemeClr val="tx1"/>
                </a:solidFill>
                <a:latin typeface="+mn-lt"/>
              </a:defRPr>
            </a:lvl1pPr>
          </a:lstStyle>
          <a:p>
            <a:pPr lvl="0"/>
            <a:r>
              <a:rPr lang="da-DK"/>
              <a:t>Klik for at redigere teksttypografierne i masteren</a:t>
            </a:r>
          </a:p>
        </p:txBody>
      </p:sp>
      <p:sp>
        <p:nvSpPr>
          <p:cNvPr id="18" name="Ellipse 17">
            <a:extLst>
              <a:ext uri="{FF2B5EF4-FFF2-40B4-BE49-F238E27FC236}">
                <a16:creationId xmlns:a16="http://schemas.microsoft.com/office/drawing/2014/main" id="{69FB30B0-C3B1-8663-0D9A-EC5CF4927F14}"/>
              </a:ext>
            </a:extLst>
          </p:cNvPr>
          <p:cNvSpPr/>
          <p:nvPr/>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Ellipse 1">
            <a:extLst>
              <a:ext uri="{FF2B5EF4-FFF2-40B4-BE49-F238E27FC236}">
                <a16:creationId xmlns:a16="http://schemas.microsoft.com/office/drawing/2014/main" id="{097722E6-54DB-46BE-D13E-34D050586DE2}"/>
              </a:ext>
            </a:extLst>
          </p:cNvPr>
          <p:cNvSpPr/>
          <p:nvPr userDrawn="1"/>
        </p:nvSpPr>
        <p:spPr>
          <a:xfrm>
            <a:off x="6225849" y="486229"/>
            <a:ext cx="4949760" cy="4949760"/>
          </a:xfrm>
          <a:prstGeom prst="ellipse">
            <a:avLst/>
          </a:prstGeom>
          <a:noFill/>
          <a:ln w="31750" cap="rnd" cmpd="sng">
            <a:solidFill>
              <a:schemeClr val="accent1"/>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3">
            <a:extLst>
              <a:ext uri="{FF2B5EF4-FFF2-40B4-BE49-F238E27FC236}">
                <a16:creationId xmlns:a16="http://schemas.microsoft.com/office/drawing/2014/main" id="{3C32BFDE-1C03-812C-A5E3-30680D7D0EBB}"/>
              </a:ext>
            </a:extLst>
          </p:cNvPr>
          <p:cNvSpPr>
            <a:spLocks noGrp="1"/>
          </p:cNvSpPr>
          <p:nvPr>
            <p:ph type="body" sz="quarter" idx="15"/>
          </p:nvPr>
        </p:nvSpPr>
        <p:spPr>
          <a:xfrm>
            <a:off x="545971" y="782152"/>
            <a:ext cx="4949760" cy="920750"/>
          </a:xfrm>
          <a:prstGeom prst="rect">
            <a:avLst/>
          </a:prstGeom>
        </p:spPr>
        <p:txBody>
          <a:bodyPr anchor="ctr"/>
          <a:lstStyle>
            <a:lvl1pPr marL="0" indent="0" algn="ctr">
              <a:buNone/>
              <a:defRPr>
                <a:solidFill>
                  <a:schemeClr val="accent6"/>
                </a:solidFill>
                <a:latin typeface="+mj-lt"/>
              </a:defRPr>
            </a:lvl1pPr>
          </a:lstStyle>
          <a:p>
            <a:pPr lvl="0"/>
            <a:r>
              <a:rPr lang="da-DK"/>
              <a:t>Klik for at redigere teksttypografierne i masteren</a:t>
            </a:r>
          </a:p>
        </p:txBody>
      </p:sp>
      <p:pic>
        <p:nvPicPr>
          <p:cNvPr id="6" name="Billede 10" descr="Et billede, der indeholder sort, mørke&#10;&#10;Automatisk genereret beskrivelse">
            <a:extLst>
              <a:ext uri="{FF2B5EF4-FFF2-40B4-BE49-F238E27FC236}">
                <a16:creationId xmlns:a16="http://schemas.microsoft.com/office/drawing/2014/main" id="{444DACAA-D3A2-06DC-1F35-F2B4216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22598183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oks med farvet bund">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rot="5400000">
            <a:off x="5050971" y="-283028"/>
            <a:ext cx="2090057" cy="1219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5CB5A48A-2E4C-AD56-8DE6-E60836641FA2}"/>
              </a:ext>
            </a:extLst>
          </p:cNvPr>
          <p:cNvSpPr txBox="1">
            <a:spLocks/>
          </p:cNvSpPr>
          <p:nvPr userDrawn="1"/>
        </p:nvSpPr>
        <p:spPr>
          <a:xfrm>
            <a:off x="1500554" y="2166972"/>
            <a:ext cx="9206523" cy="3589674"/>
          </a:xfrm>
          <a:prstGeom prst="rect">
            <a:avLst/>
          </a:prstGeom>
          <a:solidFill>
            <a:schemeClr val="bg1"/>
          </a:solidFill>
          <a:ln>
            <a:solidFill>
              <a:schemeClr val="accent3"/>
            </a:solidFill>
          </a:ln>
        </p:spPr>
        <p:txBody>
          <a:bodyPr anchor="t"/>
          <a:lstStyle>
            <a:lvl1pPr algn="ctr" defTabSz="914400" rtl="0" eaLnBrk="1" latinLnBrk="0" hangingPunct="1">
              <a:lnSpc>
                <a:spcPct val="90000"/>
              </a:lnSpc>
              <a:spcBef>
                <a:spcPct val="0"/>
              </a:spcBef>
              <a:buNone/>
              <a:defRPr sz="2800" kern="1200">
                <a:solidFill>
                  <a:schemeClr val="accent4"/>
                </a:solidFill>
                <a:latin typeface="+mj-lt"/>
                <a:ea typeface="+mj-ea"/>
                <a:cs typeface="+mj-cs"/>
              </a:defRPr>
            </a:lvl1pPr>
          </a:lstStyle>
          <a:p>
            <a:pPr algn="l"/>
            <a:endParaRPr lang="da-DK" sz="1800" dirty="0">
              <a:ln w="76200">
                <a:solidFill>
                  <a:schemeClr val="tx1"/>
                </a:solidFill>
              </a:ln>
              <a:solidFill>
                <a:schemeClr val="tx1"/>
              </a:solidFill>
              <a:latin typeface="+mn-lt"/>
            </a:endParaRPr>
          </a:p>
        </p:txBody>
      </p:sp>
      <p:sp>
        <p:nvSpPr>
          <p:cNvPr id="5" name="Pladsholder til tekst 3">
            <a:extLst>
              <a:ext uri="{FF2B5EF4-FFF2-40B4-BE49-F238E27FC236}">
                <a16:creationId xmlns:a16="http://schemas.microsoft.com/office/drawing/2014/main" id="{E788242D-E2F8-8F7B-3491-A61E1FA5EC2B}"/>
              </a:ext>
            </a:extLst>
          </p:cNvPr>
          <p:cNvSpPr>
            <a:spLocks noGrp="1"/>
          </p:cNvSpPr>
          <p:nvPr>
            <p:ph type="body" sz="quarter" idx="15"/>
          </p:nvPr>
        </p:nvSpPr>
        <p:spPr>
          <a:xfrm>
            <a:off x="1500553" y="1057680"/>
            <a:ext cx="9206523" cy="920750"/>
          </a:xfrm>
          <a:prstGeom prst="rect">
            <a:avLst/>
          </a:prstGeom>
        </p:spPr>
        <p:txBody>
          <a:bodyPr anchor="ctr"/>
          <a:lstStyle>
            <a:lvl1pPr marL="0" indent="0" algn="ctr">
              <a:buNone/>
              <a:defRPr sz="3200">
                <a:solidFill>
                  <a:schemeClr val="accent6"/>
                </a:solidFill>
                <a:latin typeface="+mj-lt"/>
              </a:defRPr>
            </a:lvl1pPr>
          </a:lstStyle>
          <a:p>
            <a:pPr lvl="0"/>
            <a:r>
              <a:rPr lang="da-DK"/>
              <a:t>Klik for at redigere teksttypografierne i masteren</a:t>
            </a:r>
          </a:p>
        </p:txBody>
      </p:sp>
      <p:sp>
        <p:nvSpPr>
          <p:cNvPr id="10" name="Pladsholder til tekst 8">
            <a:extLst>
              <a:ext uri="{FF2B5EF4-FFF2-40B4-BE49-F238E27FC236}">
                <a16:creationId xmlns:a16="http://schemas.microsoft.com/office/drawing/2014/main" id="{851A094B-990F-8F94-975B-7B7DD748BDC2}"/>
              </a:ext>
            </a:extLst>
          </p:cNvPr>
          <p:cNvSpPr>
            <a:spLocks noGrp="1"/>
          </p:cNvSpPr>
          <p:nvPr>
            <p:ph type="body" sz="quarter" idx="17"/>
          </p:nvPr>
        </p:nvSpPr>
        <p:spPr>
          <a:xfrm>
            <a:off x="1510090" y="2176510"/>
            <a:ext cx="9206523" cy="3589338"/>
          </a:xfrm>
          <a:prstGeom prst="rect">
            <a:avLst/>
          </a:prstGeom>
        </p:spPr>
        <p:txBody>
          <a:bodyPr/>
          <a:lstStyle>
            <a:lvl1pPr marL="0" indent="0">
              <a:buNone/>
              <a:defRPr sz="1800">
                <a:solidFill>
                  <a:schemeClr val="accent6"/>
                </a:solidFill>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8BA79972-1283-3664-EEBF-DEE63E4043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592753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tekstbokse">
    <p:spTree>
      <p:nvGrpSpPr>
        <p:cNvPr id="1" name=""/>
        <p:cNvGrpSpPr/>
        <p:nvPr/>
      </p:nvGrpSpPr>
      <p:grpSpPr>
        <a:xfrm>
          <a:off x="0" y="0"/>
          <a:ext cx="0" cy="0"/>
          <a:chOff x="0" y="0"/>
          <a:chExt cx="0" cy="0"/>
        </a:xfrm>
      </p:grpSpPr>
      <p:sp>
        <p:nvSpPr>
          <p:cNvPr id="29" name="Rektangel 28">
            <a:extLst>
              <a:ext uri="{FF2B5EF4-FFF2-40B4-BE49-F238E27FC236}">
                <a16:creationId xmlns:a16="http://schemas.microsoft.com/office/drawing/2014/main" id="{472C92E0-91EE-E45C-70DA-61B42DD33B61}"/>
              </a:ext>
            </a:extLst>
          </p:cNvPr>
          <p:cNvSpPr/>
          <p:nvPr/>
        </p:nvSpPr>
        <p:spPr>
          <a:xfrm>
            <a:off x="0" y="0"/>
            <a:ext cx="4730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21">
            <a:extLst>
              <a:ext uri="{FF2B5EF4-FFF2-40B4-BE49-F238E27FC236}">
                <a16:creationId xmlns:a16="http://schemas.microsoft.com/office/drawing/2014/main" id="{F897E297-5976-19F9-D84E-BB274E6A374E}"/>
              </a:ext>
            </a:extLst>
          </p:cNvPr>
          <p:cNvSpPr>
            <a:spLocks noGrp="1"/>
          </p:cNvSpPr>
          <p:nvPr>
            <p:ph type="body" sz="quarter" idx="12" hasCustomPrompt="1"/>
          </p:nvPr>
        </p:nvSpPr>
        <p:spPr>
          <a:xfrm>
            <a:off x="545971" y="522515"/>
            <a:ext cx="3801742" cy="1007234"/>
          </a:xfrm>
          <a:prstGeom prst="rect">
            <a:avLst/>
          </a:prstGeom>
        </p:spPr>
        <p:txBody>
          <a:bodyPr/>
          <a:lstStyle>
            <a:lvl1pPr marL="0" indent="0">
              <a:buFontTx/>
              <a:buNone/>
              <a:defRPr sz="2800">
                <a:solidFill>
                  <a:schemeClr val="bg1"/>
                </a:solidFill>
                <a:latin typeface="+mj-lt"/>
              </a:defRPr>
            </a:lvl1pPr>
          </a:lstStyle>
          <a:p>
            <a:pPr lvl="0"/>
            <a:r>
              <a:rPr lang="da-DK" dirty="0"/>
              <a:t>Klik for at tilføje en titel</a:t>
            </a:r>
          </a:p>
        </p:txBody>
      </p:sp>
      <p:sp>
        <p:nvSpPr>
          <p:cNvPr id="11" name="Pladsholder til tekst 21">
            <a:extLst>
              <a:ext uri="{FF2B5EF4-FFF2-40B4-BE49-F238E27FC236}">
                <a16:creationId xmlns:a16="http://schemas.microsoft.com/office/drawing/2014/main" id="{DCEF3242-672B-6631-1926-D8C0FD3B3A41}"/>
              </a:ext>
            </a:extLst>
          </p:cNvPr>
          <p:cNvSpPr>
            <a:spLocks noGrp="1"/>
          </p:cNvSpPr>
          <p:nvPr>
            <p:ph type="body" sz="quarter" idx="13"/>
          </p:nvPr>
        </p:nvSpPr>
        <p:spPr>
          <a:xfrm>
            <a:off x="545971" y="1687314"/>
            <a:ext cx="3801742" cy="4648172"/>
          </a:xfrm>
          <a:prstGeom prst="rect">
            <a:avLst/>
          </a:prstGeom>
        </p:spPr>
        <p:txBody>
          <a:bodyPr/>
          <a:lstStyle>
            <a:lvl1pPr marL="0" indent="0">
              <a:spcBef>
                <a:spcPts val="1200"/>
              </a:spcBef>
              <a:buFontTx/>
              <a:buNone/>
              <a:defRPr sz="1800" b="0">
                <a:solidFill>
                  <a:schemeClr val="bg1"/>
                </a:solidFill>
                <a:latin typeface="Lucida Sans" panose="020B0602030504020204" pitchFamily="34" charset="0"/>
              </a:defRPr>
            </a:lvl1pPr>
          </a:lstStyle>
          <a:p>
            <a:pPr lvl="0"/>
            <a:r>
              <a:rPr lang="da-DK"/>
              <a:t>Klik for at redigere teksttypografierne i masteren</a:t>
            </a:r>
          </a:p>
        </p:txBody>
      </p:sp>
      <p:sp>
        <p:nvSpPr>
          <p:cNvPr id="12" name="Rektangel 11">
            <a:extLst>
              <a:ext uri="{FF2B5EF4-FFF2-40B4-BE49-F238E27FC236}">
                <a16:creationId xmlns:a16="http://schemas.microsoft.com/office/drawing/2014/main" id="{A6945550-0D7D-5522-9B2D-2D5A0193F894}"/>
              </a:ext>
            </a:extLst>
          </p:cNvPr>
          <p:cNvSpPr/>
          <p:nvPr/>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Pladsholder til tekst 18">
            <a:extLst>
              <a:ext uri="{FF2B5EF4-FFF2-40B4-BE49-F238E27FC236}">
                <a16:creationId xmlns:a16="http://schemas.microsoft.com/office/drawing/2014/main" id="{D99D8A3C-5CA7-A723-C3E7-A5307D49B4D1}"/>
              </a:ext>
            </a:extLst>
          </p:cNvPr>
          <p:cNvSpPr>
            <a:spLocks noGrp="1"/>
          </p:cNvSpPr>
          <p:nvPr>
            <p:ph type="body" sz="quarter" idx="14"/>
          </p:nvPr>
        </p:nvSpPr>
        <p:spPr>
          <a:xfrm>
            <a:off x="5469253"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0" name="Pladsholder til tekst 18">
            <a:extLst>
              <a:ext uri="{FF2B5EF4-FFF2-40B4-BE49-F238E27FC236}">
                <a16:creationId xmlns:a16="http://schemas.microsoft.com/office/drawing/2014/main" id="{5729EC31-1F8B-12C8-FE4F-0673D0B2FC08}"/>
              </a:ext>
            </a:extLst>
          </p:cNvPr>
          <p:cNvSpPr>
            <a:spLocks noGrp="1"/>
          </p:cNvSpPr>
          <p:nvPr>
            <p:ph type="body" sz="quarter" idx="15"/>
          </p:nvPr>
        </p:nvSpPr>
        <p:spPr>
          <a:xfrm>
            <a:off x="5479371" y="1703691"/>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22" name="Grafik 21" descr="Badge 1 med massiv udfyldning">
            <a:extLst>
              <a:ext uri="{FF2B5EF4-FFF2-40B4-BE49-F238E27FC236}">
                <a16:creationId xmlns:a16="http://schemas.microsoft.com/office/drawing/2014/main" id="{067809C9-7D6D-59FB-4EA7-7DF783D26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6075" y="1101136"/>
            <a:ext cx="552091" cy="552091"/>
          </a:xfrm>
          <a:prstGeom prst="rect">
            <a:avLst/>
          </a:prstGeom>
        </p:spPr>
      </p:pic>
      <p:pic>
        <p:nvPicPr>
          <p:cNvPr id="24" name="Grafik 23" descr="Badge med massiv udfyldning">
            <a:extLst>
              <a:ext uri="{FF2B5EF4-FFF2-40B4-BE49-F238E27FC236}">
                <a16:creationId xmlns:a16="http://schemas.microsoft.com/office/drawing/2014/main" id="{7950BEEE-DC43-48EE-1F84-DF17B5CA3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5590" y="1104833"/>
            <a:ext cx="552091" cy="552091"/>
          </a:xfrm>
          <a:prstGeom prst="rect">
            <a:avLst/>
          </a:prstGeom>
        </p:spPr>
      </p:pic>
      <p:pic>
        <p:nvPicPr>
          <p:cNvPr id="26" name="Grafik 25" descr="Badge 3 med massiv udfyldning">
            <a:extLst>
              <a:ext uri="{FF2B5EF4-FFF2-40B4-BE49-F238E27FC236}">
                <a16:creationId xmlns:a16="http://schemas.microsoft.com/office/drawing/2014/main" id="{15E142B3-F1CC-B292-5B23-E7DCC6A736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6074" y="3805721"/>
            <a:ext cx="552091" cy="552091"/>
          </a:xfrm>
          <a:prstGeom prst="rect">
            <a:avLst/>
          </a:prstGeom>
        </p:spPr>
      </p:pic>
      <p:pic>
        <p:nvPicPr>
          <p:cNvPr id="28" name="Grafik 27" descr="Badge 4 med massiv udfyldning">
            <a:extLst>
              <a:ext uri="{FF2B5EF4-FFF2-40B4-BE49-F238E27FC236}">
                <a16:creationId xmlns:a16="http://schemas.microsoft.com/office/drawing/2014/main" id="{958C1D6D-1D06-04B1-BC27-64577E7096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5590" y="3805721"/>
            <a:ext cx="552091" cy="552091"/>
          </a:xfrm>
          <a:prstGeom prst="rect">
            <a:avLst/>
          </a:prstGeom>
        </p:spPr>
      </p:pic>
      <p:sp>
        <p:nvSpPr>
          <p:cNvPr id="30" name="Rektangel 29">
            <a:extLst>
              <a:ext uri="{FF2B5EF4-FFF2-40B4-BE49-F238E27FC236}">
                <a16:creationId xmlns:a16="http://schemas.microsoft.com/office/drawing/2014/main" id="{8415F059-5524-D9B4-D9CE-F5C98ACE4440}"/>
              </a:ext>
            </a:extLst>
          </p:cNvPr>
          <p:cNvSpPr/>
          <p:nvPr/>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Pladsholder til tekst 18">
            <a:extLst>
              <a:ext uri="{FF2B5EF4-FFF2-40B4-BE49-F238E27FC236}">
                <a16:creationId xmlns:a16="http://schemas.microsoft.com/office/drawing/2014/main" id="{72CBC415-531C-287A-06ED-478D6D3D7287}"/>
              </a:ext>
            </a:extLst>
          </p:cNvPr>
          <p:cNvSpPr>
            <a:spLocks noGrp="1"/>
          </p:cNvSpPr>
          <p:nvPr>
            <p:ph type="body" sz="quarter" idx="16"/>
          </p:nvPr>
        </p:nvSpPr>
        <p:spPr>
          <a:xfrm>
            <a:off x="8738768" y="2201001"/>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4" name="Rektangel 33">
            <a:extLst>
              <a:ext uri="{FF2B5EF4-FFF2-40B4-BE49-F238E27FC236}">
                <a16:creationId xmlns:a16="http://schemas.microsoft.com/office/drawing/2014/main" id="{1D637F53-0961-D753-9CCA-826C05F25348}"/>
              </a:ext>
            </a:extLst>
          </p:cNvPr>
          <p:cNvSpPr/>
          <p:nvPr/>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Pladsholder til tekst 18">
            <a:extLst>
              <a:ext uri="{FF2B5EF4-FFF2-40B4-BE49-F238E27FC236}">
                <a16:creationId xmlns:a16="http://schemas.microsoft.com/office/drawing/2014/main" id="{38A62022-F2CA-406B-233C-54B43978AE19}"/>
              </a:ext>
            </a:extLst>
          </p:cNvPr>
          <p:cNvSpPr>
            <a:spLocks noGrp="1"/>
          </p:cNvSpPr>
          <p:nvPr>
            <p:ph type="body" sz="quarter" idx="18"/>
          </p:nvPr>
        </p:nvSpPr>
        <p:spPr>
          <a:xfrm>
            <a:off x="5479371"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38" name="Rektangel 37">
            <a:extLst>
              <a:ext uri="{FF2B5EF4-FFF2-40B4-BE49-F238E27FC236}">
                <a16:creationId xmlns:a16="http://schemas.microsoft.com/office/drawing/2014/main" id="{A04C7AC0-B565-151A-9F3A-FF359335AF24}"/>
              </a:ext>
            </a:extLst>
          </p:cNvPr>
          <p:cNvSpPr/>
          <p:nvPr/>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Pladsholder til tekst 18">
            <a:extLst>
              <a:ext uri="{FF2B5EF4-FFF2-40B4-BE49-F238E27FC236}">
                <a16:creationId xmlns:a16="http://schemas.microsoft.com/office/drawing/2014/main" id="{987A51DE-FE2B-C476-509E-7E9DBBAE71F5}"/>
              </a:ext>
            </a:extLst>
          </p:cNvPr>
          <p:cNvSpPr>
            <a:spLocks noGrp="1"/>
          </p:cNvSpPr>
          <p:nvPr>
            <p:ph type="body" sz="quarter" idx="20"/>
          </p:nvPr>
        </p:nvSpPr>
        <p:spPr>
          <a:xfrm>
            <a:off x="8738768" y="4905586"/>
            <a:ext cx="2725738" cy="1225221"/>
          </a:xfrm>
          <a:prstGeom prst="rect">
            <a:avLst/>
          </a:prstGeom>
        </p:spPr>
        <p:txBody>
          <a:bodyPr/>
          <a:lstStyle>
            <a:lvl1pPr marL="0" indent="0">
              <a:buNone/>
              <a:defRPr sz="1200"/>
            </a:lvl1pPr>
          </a:lstStyle>
          <a:p>
            <a:pPr lvl="0"/>
            <a:r>
              <a:rPr lang="da-DK"/>
              <a:t>Klik for at redigere teksttypografierne i masteren</a:t>
            </a:r>
          </a:p>
        </p:txBody>
      </p:sp>
      <p:sp>
        <p:nvSpPr>
          <p:cNvPr id="2" name="Rektangel 1">
            <a:extLst>
              <a:ext uri="{FF2B5EF4-FFF2-40B4-BE49-F238E27FC236}">
                <a16:creationId xmlns:a16="http://schemas.microsoft.com/office/drawing/2014/main" id="{8CB54D9B-DC92-DA1A-226B-CD2C8BA86DA7}"/>
              </a:ext>
            </a:extLst>
          </p:cNvPr>
          <p:cNvSpPr/>
          <p:nvPr userDrawn="1"/>
        </p:nvSpPr>
        <p:spPr>
          <a:xfrm>
            <a:off x="0" y="0"/>
            <a:ext cx="473015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9B506AB1-D825-4EB6-CF40-C3480ED520B7}"/>
              </a:ext>
            </a:extLst>
          </p:cNvPr>
          <p:cNvSpPr/>
          <p:nvPr userDrawn="1"/>
        </p:nvSpPr>
        <p:spPr>
          <a:xfrm>
            <a:off x="5287994"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 name="Grafik 3" descr="Badge 1 med massiv udfyldning">
            <a:extLst>
              <a:ext uri="{FF2B5EF4-FFF2-40B4-BE49-F238E27FC236}">
                <a16:creationId xmlns:a16="http://schemas.microsoft.com/office/drawing/2014/main" id="{4ED77CCF-5526-0410-E4FD-E7E859138F2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6075" y="1101136"/>
            <a:ext cx="552091" cy="552091"/>
          </a:xfrm>
          <a:prstGeom prst="rect">
            <a:avLst/>
          </a:prstGeom>
        </p:spPr>
      </p:pic>
      <p:pic>
        <p:nvPicPr>
          <p:cNvPr id="5" name="Grafik 4" descr="Badge med massiv udfyldning">
            <a:extLst>
              <a:ext uri="{FF2B5EF4-FFF2-40B4-BE49-F238E27FC236}">
                <a16:creationId xmlns:a16="http://schemas.microsoft.com/office/drawing/2014/main" id="{FFACF88F-F1AB-4C4D-2E13-D9B9F1A3845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5590" y="1104833"/>
            <a:ext cx="552091" cy="552091"/>
          </a:xfrm>
          <a:prstGeom prst="rect">
            <a:avLst/>
          </a:prstGeom>
        </p:spPr>
      </p:pic>
      <p:pic>
        <p:nvPicPr>
          <p:cNvPr id="6" name="Grafik 5" descr="Badge 3 med massiv udfyldning">
            <a:extLst>
              <a:ext uri="{FF2B5EF4-FFF2-40B4-BE49-F238E27FC236}">
                <a16:creationId xmlns:a16="http://schemas.microsoft.com/office/drawing/2014/main" id="{8B358B7B-5E14-AE3F-D8AA-B729C070C4F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56074" y="3805721"/>
            <a:ext cx="552091" cy="552091"/>
          </a:xfrm>
          <a:prstGeom prst="rect">
            <a:avLst/>
          </a:prstGeom>
        </p:spPr>
      </p:pic>
      <p:pic>
        <p:nvPicPr>
          <p:cNvPr id="7" name="Grafik 6" descr="Badge 4 med massiv udfyldning">
            <a:extLst>
              <a:ext uri="{FF2B5EF4-FFF2-40B4-BE49-F238E27FC236}">
                <a16:creationId xmlns:a16="http://schemas.microsoft.com/office/drawing/2014/main" id="{5D24D015-CF3E-99BD-A501-5E223E43BDAC}"/>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25590" y="3805721"/>
            <a:ext cx="552091" cy="552091"/>
          </a:xfrm>
          <a:prstGeom prst="rect">
            <a:avLst/>
          </a:prstGeom>
        </p:spPr>
      </p:pic>
      <p:sp>
        <p:nvSpPr>
          <p:cNvPr id="8" name="Rektangel 7">
            <a:extLst>
              <a:ext uri="{FF2B5EF4-FFF2-40B4-BE49-F238E27FC236}">
                <a16:creationId xmlns:a16="http://schemas.microsoft.com/office/drawing/2014/main" id="{89DB1CD2-83C8-EE75-BD73-D47E423A7480}"/>
              </a:ext>
            </a:extLst>
          </p:cNvPr>
          <p:cNvSpPr/>
          <p:nvPr userDrawn="1"/>
        </p:nvSpPr>
        <p:spPr>
          <a:xfrm>
            <a:off x="8557509" y="1062317"/>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233ED9F8-307B-A01C-39DB-A29F79F7C8DD}"/>
              </a:ext>
            </a:extLst>
          </p:cNvPr>
          <p:cNvSpPr/>
          <p:nvPr userDrawn="1"/>
        </p:nvSpPr>
        <p:spPr>
          <a:xfrm>
            <a:off x="5298112"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ktangel 12">
            <a:extLst>
              <a:ext uri="{FF2B5EF4-FFF2-40B4-BE49-F238E27FC236}">
                <a16:creationId xmlns:a16="http://schemas.microsoft.com/office/drawing/2014/main" id="{618AACC1-26AA-FDA8-973D-5F3AAB621549}"/>
              </a:ext>
            </a:extLst>
          </p:cNvPr>
          <p:cNvSpPr/>
          <p:nvPr userDrawn="1"/>
        </p:nvSpPr>
        <p:spPr>
          <a:xfrm>
            <a:off x="8557509" y="3766902"/>
            <a:ext cx="3088256" cy="251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Pladsholder til tekst 18">
            <a:extLst>
              <a:ext uri="{FF2B5EF4-FFF2-40B4-BE49-F238E27FC236}">
                <a16:creationId xmlns:a16="http://schemas.microsoft.com/office/drawing/2014/main" id="{A2387C31-BB0B-7872-3143-59931D057151}"/>
              </a:ext>
            </a:extLst>
          </p:cNvPr>
          <p:cNvSpPr>
            <a:spLocks noGrp="1"/>
          </p:cNvSpPr>
          <p:nvPr>
            <p:ph type="body" sz="quarter" idx="22"/>
          </p:nvPr>
        </p:nvSpPr>
        <p:spPr>
          <a:xfrm>
            <a:off x="8738768" y="1703690"/>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5" name="Pladsholder til tekst 18">
            <a:extLst>
              <a:ext uri="{FF2B5EF4-FFF2-40B4-BE49-F238E27FC236}">
                <a16:creationId xmlns:a16="http://schemas.microsoft.com/office/drawing/2014/main" id="{B5B4272F-2918-6F2A-E7A6-8F2B35213F52}"/>
              </a:ext>
            </a:extLst>
          </p:cNvPr>
          <p:cNvSpPr>
            <a:spLocks noGrp="1"/>
          </p:cNvSpPr>
          <p:nvPr>
            <p:ph type="body" sz="quarter" idx="23"/>
          </p:nvPr>
        </p:nvSpPr>
        <p:spPr>
          <a:xfrm>
            <a:off x="5467064"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sp>
        <p:nvSpPr>
          <p:cNvPr id="16" name="Pladsholder til tekst 18">
            <a:extLst>
              <a:ext uri="{FF2B5EF4-FFF2-40B4-BE49-F238E27FC236}">
                <a16:creationId xmlns:a16="http://schemas.microsoft.com/office/drawing/2014/main" id="{68813193-889D-153B-1F8B-F898A14E6A87}"/>
              </a:ext>
            </a:extLst>
          </p:cNvPr>
          <p:cNvSpPr>
            <a:spLocks noGrp="1"/>
          </p:cNvSpPr>
          <p:nvPr>
            <p:ph type="body" sz="quarter" idx="24"/>
          </p:nvPr>
        </p:nvSpPr>
        <p:spPr>
          <a:xfrm>
            <a:off x="8738768" y="4408275"/>
            <a:ext cx="2715620" cy="351136"/>
          </a:xfrm>
          <a:prstGeom prst="rect">
            <a:avLst/>
          </a:prstGeom>
        </p:spPr>
        <p:txBody>
          <a:bodyPr/>
          <a:lstStyle>
            <a:lvl1pPr marL="0" indent="0" algn="ctr">
              <a:buNone/>
              <a:defRPr sz="1800"/>
            </a:lvl1pPr>
          </a:lstStyle>
          <a:p>
            <a:pPr lvl="0"/>
            <a:r>
              <a:rPr lang="da-DK"/>
              <a:t>Klik for at redigere teksttypografierne i masteren</a:t>
            </a:r>
          </a:p>
        </p:txBody>
      </p:sp>
      <p:pic>
        <p:nvPicPr>
          <p:cNvPr id="17" name="Billede 10" descr="Et billede, der indeholder sort, mørke&#10;&#10;Automatisk genereret beskrivelse">
            <a:extLst>
              <a:ext uri="{FF2B5EF4-FFF2-40B4-BE49-F238E27FC236}">
                <a16:creationId xmlns:a16="http://schemas.microsoft.com/office/drawing/2014/main" id="{4994E521-DAAE-1BD3-9CA1-C6634778FE5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57614679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bobler med tekst blå">
    <p:bg>
      <p:bgPr>
        <a:solidFill>
          <a:schemeClr val="accent6"/>
        </a:solidFill>
        <a:effectLst/>
      </p:bgPr>
    </p:bg>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636" y="525544"/>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D3A1C5A1-CBFF-C01B-25C4-671C8913BC15}"/>
              </a:ext>
            </a:extLst>
          </p:cNvPr>
          <p:cNvSpPr/>
          <p:nvPr userDrawn="1"/>
        </p:nvSpPr>
        <p:spPr>
          <a:xfrm>
            <a:off x="7323317" y="1625499"/>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194319" y="3354628"/>
            <a:ext cx="2508405" cy="2203884"/>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3" name="Pladsholder til tekst 6">
            <a:extLst>
              <a:ext uri="{FF2B5EF4-FFF2-40B4-BE49-F238E27FC236}">
                <a16:creationId xmlns:a16="http://schemas.microsoft.com/office/drawing/2014/main" id="{2882F17C-00F2-A813-2186-4FE5B2FBF792}"/>
              </a:ext>
            </a:extLst>
          </p:cNvPr>
          <p:cNvSpPr>
            <a:spLocks noGrp="1"/>
          </p:cNvSpPr>
          <p:nvPr>
            <p:ph type="body" sz="quarter" idx="12"/>
          </p:nvPr>
        </p:nvSpPr>
        <p:spPr>
          <a:xfrm>
            <a:off x="8056787" y="2267340"/>
            <a:ext cx="2813375" cy="2898586"/>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
        <p:nvSpPr>
          <p:cNvPr id="24" name="Pladsholder til tekst 6">
            <a:extLst>
              <a:ext uri="{FF2B5EF4-FFF2-40B4-BE49-F238E27FC236}">
                <a16:creationId xmlns:a16="http://schemas.microsoft.com/office/drawing/2014/main" id="{0EA4F555-26FA-340F-7755-423F83BD09FE}"/>
              </a:ext>
            </a:extLst>
          </p:cNvPr>
          <p:cNvSpPr>
            <a:spLocks noGrp="1"/>
          </p:cNvSpPr>
          <p:nvPr>
            <p:ph type="body" sz="quarter" idx="13"/>
          </p:nvPr>
        </p:nvSpPr>
        <p:spPr>
          <a:xfrm>
            <a:off x="4567240" y="1063426"/>
            <a:ext cx="1948713" cy="1821338"/>
          </a:xfrm>
          <a:prstGeom prst="rect">
            <a:avLst/>
          </a:prstGeom>
        </p:spPr>
        <p:txBody>
          <a:bodyPr anchor="ctr"/>
          <a:lstStyle>
            <a:lvl1pPr marL="0" indent="0" algn="ctr">
              <a:buNone/>
              <a:defRPr sz="1800">
                <a:solidFill>
                  <a:schemeClr val="bg1"/>
                </a:solidFill>
              </a:defRPr>
            </a:lvl1pPr>
          </a:lstStyle>
          <a:p>
            <a:pPr lvl="0"/>
            <a:r>
              <a:rPr lang="da-DK"/>
              <a:t>Klik for at redigere teksttypografierne i masteren</a:t>
            </a:r>
          </a:p>
        </p:txBody>
      </p:sp>
    </p:spTree>
    <p:extLst>
      <p:ext uri="{BB962C8B-B14F-4D97-AF65-F5344CB8AC3E}">
        <p14:creationId xmlns:p14="http://schemas.microsoft.com/office/powerpoint/2010/main" val="252182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e bokse med tekst gul">
    <p:bg>
      <p:bgPr>
        <a:solidFill>
          <a:schemeClr val="accent3"/>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D3A1C5A1-CBFF-C01B-25C4-671C8913BC15}"/>
              </a:ext>
            </a:extLst>
          </p:cNvPr>
          <p:cNvSpPr/>
          <p:nvPr userDrawn="1"/>
        </p:nvSpPr>
        <p:spPr>
          <a:xfrm>
            <a:off x="7330684" y="1620328"/>
            <a:ext cx="4251978" cy="4251978"/>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Ellipse 10">
            <a:extLst>
              <a:ext uri="{FF2B5EF4-FFF2-40B4-BE49-F238E27FC236}">
                <a16:creationId xmlns:a16="http://schemas.microsoft.com/office/drawing/2014/main" id="{A2A7E27C-915E-59A0-86E3-1A9945540C1B}"/>
              </a:ext>
            </a:extLst>
          </p:cNvPr>
          <p:cNvSpPr/>
          <p:nvPr/>
        </p:nvSpPr>
        <p:spPr>
          <a:xfrm>
            <a:off x="7330684" y="1620328"/>
            <a:ext cx="4251978" cy="4251978"/>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Ellipse 8">
            <a:extLst>
              <a:ext uri="{FF2B5EF4-FFF2-40B4-BE49-F238E27FC236}">
                <a16:creationId xmlns:a16="http://schemas.microsoft.com/office/drawing/2014/main" id="{93141B8E-46A2-CB74-8EA1-5BE2A7F15701}"/>
              </a:ext>
            </a:extLst>
          </p:cNvPr>
          <p:cNvSpPr/>
          <p:nvPr/>
        </p:nvSpPr>
        <p:spPr>
          <a:xfrm>
            <a:off x="609338" y="2631057"/>
            <a:ext cx="3707920" cy="370792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Ellipse 1">
            <a:extLst>
              <a:ext uri="{FF2B5EF4-FFF2-40B4-BE49-F238E27FC236}">
                <a16:creationId xmlns:a16="http://schemas.microsoft.com/office/drawing/2014/main" id="{A117ABEB-F554-90F4-14E7-F55EE5C5F93E}"/>
              </a:ext>
            </a:extLst>
          </p:cNvPr>
          <p:cNvSpPr/>
          <p:nvPr userDrawn="1"/>
        </p:nvSpPr>
        <p:spPr>
          <a:xfrm>
            <a:off x="4068792" y="519023"/>
            <a:ext cx="2909977" cy="2909977"/>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Ellipse 2">
            <a:extLst>
              <a:ext uri="{FF2B5EF4-FFF2-40B4-BE49-F238E27FC236}">
                <a16:creationId xmlns:a16="http://schemas.microsoft.com/office/drawing/2014/main" id="{7F3AA8B3-2C05-C4B0-4E6D-48FBCE56521B}"/>
              </a:ext>
            </a:extLst>
          </p:cNvPr>
          <p:cNvSpPr/>
          <p:nvPr userDrawn="1"/>
        </p:nvSpPr>
        <p:spPr>
          <a:xfrm>
            <a:off x="624644" y="2631672"/>
            <a:ext cx="3707920" cy="370792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Ellipse 3">
            <a:extLst>
              <a:ext uri="{FF2B5EF4-FFF2-40B4-BE49-F238E27FC236}">
                <a16:creationId xmlns:a16="http://schemas.microsoft.com/office/drawing/2014/main" id="{83CE87A5-ECA9-CD2B-A171-836580D096BB}"/>
              </a:ext>
            </a:extLst>
          </p:cNvPr>
          <p:cNvSpPr/>
          <p:nvPr/>
        </p:nvSpPr>
        <p:spPr>
          <a:xfrm>
            <a:off x="4068792" y="519023"/>
            <a:ext cx="2909977" cy="2909977"/>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Ellipse 12">
            <a:extLst>
              <a:ext uri="{FF2B5EF4-FFF2-40B4-BE49-F238E27FC236}">
                <a16:creationId xmlns:a16="http://schemas.microsoft.com/office/drawing/2014/main" id="{53C725DE-84C6-C88B-AFFF-A919380FF621}"/>
              </a:ext>
            </a:extLst>
          </p:cNvPr>
          <p:cNvSpPr/>
          <p:nvPr/>
        </p:nvSpPr>
        <p:spPr>
          <a:xfrm>
            <a:off x="6827187" y="408346"/>
            <a:ext cx="655079" cy="65507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Ellipse 13">
            <a:extLst>
              <a:ext uri="{FF2B5EF4-FFF2-40B4-BE49-F238E27FC236}">
                <a16:creationId xmlns:a16="http://schemas.microsoft.com/office/drawing/2014/main" id="{758B31E1-3328-84E4-8987-5C462AC11539}"/>
              </a:ext>
            </a:extLst>
          </p:cNvPr>
          <p:cNvSpPr/>
          <p:nvPr/>
        </p:nvSpPr>
        <p:spPr>
          <a:xfrm>
            <a:off x="7644752" y="202328"/>
            <a:ext cx="412036" cy="41203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3F6234BE-83D1-240D-4D58-72754CAEE0C1}"/>
              </a:ext>
            </a:extLst>
          </p:cNvPr>
          <p:cNvSpPr/>
          <p:nvPr/>
        </p:nvSpPr>
        <p:spPr>
          <a:xfrm>
            <a:off x="6827187" y="5165925"/>
            <a:ext cx="960956" cy="960956"/>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57FB2691-1176-452F-0A9D-761F697D3882}"/>
              </a:ext>
            </a:extLst>
          </p:cNvPr>
          <p:cNvSpPr/>
          <p:nvPr/>
        </p:nvSpPr>
        <p:spPr>
          <a:xfrm>
            <a:off x="6222758" y="6126881"/>
            <a:ext cx="604429" cy="604429"/>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7" name="Ellipse 16">
            <a:extLst>
              <a:ext uri="{FF2B5EF4-FFF2-40B4-BE49-F238E27FC236}">
                <a16:creationId xmlns:a16="http://schemas.microsoft.com/office/drawing/2014/main" id="{17E970B3-526D-36C0-6FEC-E52D6E47CF5A}"/>
              </a:ext>
            </a:extLst>
          </p:cNvPr>
          <p:cNvSpPr/>
          <p:nvPr/>
        </p:nvSpPr>
        <p:spPr>
          <a:xfrm>
            <a:off x="634025" y="2062593"/>
            <a:ext cx="822170" cy="82217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11BB4071-3150-A599-8E25-7815CF382353}"/>
              </a:ext>
            </a:extLst>
          </p:cNvPr>
          <p:cNvSpPr/>
          <p:nvPr/>
        </p:nvSpPr>
        <p:spPr>
          <a:xfrm>
            <a:off x="166833" y="1592729"/>
            <a:ext cx="517134" cy="517134"/>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 name="Ellipse 5">
            <a:extLst>
              <a:ext uri="{FF2B5EF4-FFF2-40B4-BE49-F238E27FC236}">
                <a16:creationId xmlns:a16="http://schemas.microsoft.com/office/drawing/2014/main" id="{AE116660-E934-3A72-FD4F-EA8374349EE7}"/>
              </a:ext>
            </a:extLst>
          </p:cNvPr>
          <p:cNvSpPr/>
          <p:nvPr userDrawn="1"/>
        </p:nvSpPr>
        <p:spPr>
          <a:xfrm>
            <a:off x="6827187" y="408346"/>
            <a:ext cx="655079" cy="65507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Ellipse 7">
            <a:extLst>
              <a:ext uri="{FF2B5EF4-FFF2-40B4-BE49-F238E27FC236}">
                <a16:creationId xmlns:a16="http://schemas.microsoft.com/office/drawing/2014/main" id="{7C6644AE-291D-EBF5-F944-6B80EF6A6CC8}"/>
              </a:ext>
            </a:extLst>
          </p:cNvPr>
          <p:cNvSpPr/>
          <p:nvPr userDrawn="1"/>
        </p:nvSpPr>
        <p:spPr>
          <a:xfrm>
            <a:off x="7644752" y="202328"/>
            <a:ext cx="412036" cy="41203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Ellipse 18">
            <a:extLst>
              <a:ext uri="{FF2B5EF4-FFF2-40B4-BE49-F238E27FC236}">
                <a16:creationId xmlns:a16="http://schemas.microsoft.com/office/drawing/2014/main" id="{1B193AD5-977E-33AA-201F-ED30ADA9BE8B}"/>
              </a:ext>
            </a:extLst>
          </p:cNvPr>
          <p:cNvSpPr/>
          <p:nvPr userDrawn="1"/>
        </p:nvSpPr>
        <p:spPr>
          <a:xfrm>
            <a:off x="6827187" y="5165925"/>
            <a:ext cx="960956" cy="96095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0" name="Ellipse 19">
            <a:extLst>
              <a:ext uri="{FF2B5EF4-FFF2-40B4-BE49-F238E27FC236}">
                <a16:creationId xmlns:a16="http://schemas.microsoft.com/office/drawing/2014/main" id="{DB76A853-7D73-F331-0265-375AC6A9CC53}"/>
              </a:ext>
            </a:extLst>
          </p:cNvPr>
          <p:cNvSpPr/>
          <p:nvPr userDrawn="1"/>
        </p:nvSpPr>
        <p:spPr>
          <a:xfrm>
            <a:off x="6222758" y="6126881"/>
            <a:ext cx="604429" cy="604429"/>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1" name="Ellipse 20">
            <a:extLst>
              <a:ext uri="{FF2B5EF4-FFF2-40B4-BE49-F238E27FC236}">
                <a16:creationId xmlns:a16="http://schemas.microsoft.com/office/drawing/2014/main" id="{E2CE9343-857D-98C7-B7AC-38BF08846795}"/>
              </a:ext>
            </a:extLst>
          </p:cNvPr>
          <p:cNvSpPr/>
          <p:nvPr userDrawn="1"/>
        </p:nvSpPr>
        <p:spPr>
          <a:xfrm>
            <a:off x="634025" y="2062593"/>
            <a:ext cx="822170" cy="822170"/>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2" name="Ellipse 21">
            <a:extLst>
              <a:ext uri="{FF2B5EF4-FFF2-40B4-BE49-F238E27FC236}">
                <a16:creationId xmlns:a16="http://schemas.microsoft.com/office/drawing/2014/main" id="{8B451847-A9D2-EB28-EEF7-CE27EF5AF4FA}"/>
              </a:ext>
            </a:extLst>
          </p:cNvPr>
          <p:cNvSpPr/>
          <p:nvPr userDrawn="1"/>
        </p:nvSpPr>
        <p:spPr>
          <a:xfrm>
            <a:off x="166833" y="1592729"/>
            <a:ext cx="517134" cy="5171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Pladsholder til tekst 6">
            <a:extLst>
              <a:ext uri="{FF2B5EF4-FFF2-40B4-BE49-F238E27FC236}">
                <a16:creationId xmlns:a16="http://schemas.microsoft.com/office/drawing/2014/main" id="{8D3A1E7F-5B84-F8A8-41C7-89307A7B2EDF}"/>
              </a:ext>
            </a:extLst>
          </p:cNvPr>
          <p:cNvSpPr>
            <a:spLocks noGrp="1"/>
          </p:cNvSpPr>
          <p:nvPr>
            <p:ph type="body" sz="quarter" idx="11"/>
          </p:nvPr>
        </p:nvSpPr>
        <p:spPr>
          <a:xfrm>
            <a:off x="1242534" y="3450566"/>
            <a:ext cx="2441528" cy="2107945"/>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7" name="Pladsholder til tekst 6">
            <a:extLst>
              <a:ext uri="{FF2B5EF4-FFF2-40B4-BE49-F238E27FC236}">
                <a16:creationId xmlns:a16="http://schemas.microsoft.com/office/drawing/2014/main" id="{16FD77BF-BF2C-21DC-4882-43FB0B4F4954}"/>
              </a:ext>
            </a:extLst>
          </p:cNvPr>
          <p:cNvSpPr>
            <a:spLocks noGrp="1"/>
          </p:cNvSpPr>
          <p:nvPr>
            <p:ph type="body" sz="quarter" idx="10"/>
          </p:nvPr>
        </p:nvSpPr>
        <p:spPr>
          <a:xfrm>
            <a:off x="4565724" y="1146853"/>
            <a:ext cx="1916112" cy="1654316"/>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
        <p:nvSpPr>
          <p:cNvPr id="12" name="Pladsholder til tekst 6">
            <a:extLst>
              <a:ext uri="{FF2B5EF4-FFF2-40B4-BE49-F238E27FC236}">
                <a16:creationId xmlns:a16="http://schemas.microsoft.com/office/drawing/2014/main" id="{963992AD-36AD-AA14-246B-14784DE66386}"/>
              </a:ext>
            </a:extLst>
          </p:cNvPr>
          <p:cNvSpPr>
            <a:spLocks noGrp="1"/>
          </p:cNvSpPr>
          <p:nvPr>
            <p:ph type="body" sz="quarter" idx="12"/>
          </p:nvPr>
        </p:nvSpPr>
        <p:spPr>
          <a:xfrm>
            <a:off x="8056788" y="2537696"/>
            <a:ext cx="2799770" cy="2417241"/>
          </a:xfrm>
          <a:prstGeom prst="rect">
            <a:avLst/>
          </a:prstGeom>
        </p:spPr>
        <p:txBody>
          <a:bodyPr anchor="ctr"/>
          <a:lstStyle>
            <a:lvl1pPr marL="0" indent="0" algn="ctr">
              <a:buNone/>
              <a:defRPr sz="1800">
                <a:solidFill>
                  <a:schemeClr val="accent6"/>
                </a:solidFill>
              </a:defRPr>
            </a:lvl1pPr>
          </a:lstStyle>
          <a:p>
            <a:pPr lvl="0"/>
            <a:r>
              <a:rPr lang="da-DK"/>
              <a:t>Klik for at redigere teksttypografierne i masteren</a:t>
            </a:r>
          </a:p>
        </p:txBody>
      </p:sp>
    </p:spTree>
    <p:extLst>
      <p:ext uri="{BB962C8B-B14F-4D97-AF65-F5344CB8AC3E}">
        <p14:creationId xmlns:p14="http://schemas.microsoft.com/office/powerpoint/2010/main" val="234638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element stor blå">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bg1"/>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bg1"/>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29688060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element stor gul">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4B2934ED-80B3-C39D-96B3-55A412521BF4}"/>
              </a:ext>
            </a:extLst>
          </p:cNvPr>
          <p:cNvSpPr/>
          <p:nvPr userDrawn="1"/>
        </p:nvSpPr>
        <p:spPr>
          <a:xfrm>
            <a:off x="3067106" y="400106"/>
            <a:ext cx="6057788" cy="6057788"/>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Ellipse 9">
            <a:extLst>
              <a:ext uri="{FF2B5EF4-FFF2-40B4-BE49-F238E27FC236}">
                <a16:creationId xmlns:a16="http://schemas.microsoft.com/office/drawing/2014/main" id="{F256F9EA-ADE3-C741-A761-4DE15FC20E07}"/>
              </a:ext>
            </a:extLst>
          </p:cNvPr>
          <p:cNvSpPr/>
          <p:nvPr/>
        </p:nvSpPr>
        <p:spPr>
          <a:xfrm>
            <a:off x="1740342" y="1867301"/>
            <a:ext cx="1216948" cy="1217850"/>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 name="Ellipse 15">
            <a:extLst>
              <a:ext uri="{FF2B5EF4-FFF2-40B4-BE49-F238E27FC236}">
                <a16:creationId xmlns:a16="http://schemas.microsoft.com/office/drawing/2014/main" id="{FDA5C508-D5C0-6226-2BB7-24969F765FCA}"/>
              </a:ext>
            </a:extLst>
          </p:cNvPr>
          <p:cNvSpPr/>
          <p:nvPr/>
        </p:nvSpPr>
        <p:spPr>
          <a:xfrm>
            <a:off x="1017996" y="1272001"/>
            <a:ext cx="822888" cy="8234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8" name="Ellipse 17">
            <a:extLst>
              <a:ext uri="{FF2B5EF4-FFF2-40B4-BE49-F238E27FC236}">
                <a16:creationId xmlns:a16="http://schemas.microsoft.com/office/drawing/2014/main" id="{A900198F-C982-1CD4-D669-2779E10EC012}"/>
              </a:ext>
            </a:extLst>
          </p:cNvPr>
          <p:cNvSpPr/>
          <p:nvPr/>
        </p:nvSpPr>
        <p:spPr>
          <a:xfrm>
            <a:off x="672696" y="791402"/>
            <a:ext cx="480242" cy="480599"/>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6" name="Kombinationstegning: figur 25">
            <a:extLst>
              <a:ext uri="{FF2B5EF4-FFF2-40B4-BE49-F238E27FC236}">
                <a16:creationId xmlns:a16="http://schemas.microsoft.com/office/drawing/2014/main" id="{880DA3A5-1D66-5995-C430-B98A24316513}"/>
              </a:ext>
            </a:extLst>
          </p:cNvPr>
          <p:cNvSpPr/>
          <p:nvPr/>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Pladsholder til tekst 6">
            <a:extLst>
              <a:ext uri="{FF2B5EF4-FFF2-40B4-BE49-F238E27FC236}">
                <a16:creationId xmlns:a16="http://schemas.microsoft.com/office/drawing/2014/main" id="{965D88F5-7C33-BC52-AA09-64FD07CD656B}"/>
              </a:ext>
            </a:extLst>
          </p:cNvPr>
          <p:cNvSpPr>
            <a:spLocks noGrp="1"/>
          </p:cNvSpPr>
          <p:nvPr>
            <p:ph type="body" sz="quarter" idx="12"/>
          </p:nvPr>
        </p:nvSpPr>
        <p:spPr>
          <a:xfrm>
            <a:off x="4696114" y="1117474"/>
            <a:ext cx="2799770" cy="835600"/>
          </a:xfrm>
          <a:prstGeom prst="rect">
            <a:avLst/>
          </a:prstGeom>
        </p:spPr>
        <p:txBody>
          <a:bodyPr anchor="ctr"/>
          <a:lstStyle>
            <a:lvl1pPr marL="0" indent="0" algn="ctr">
              <a:buNone/>
              <a:defRPr sz="2800">
                <a:solidFill>
                  <a:schemeClr val="accent6"/>
                </a:solidFill>
                <a:latin typeface="+mj-lt"/>
              </a:defRPr>
            </a:lvl1pPr>
          </a:lstStyle>
          <a:p>
            <a:pPr lvl="0"/>
            <a:r>
              <a:rPr lang="da-DK"/>
              <a:t>Klik for at redigere teksttypografierne i masteren</a:t>
            </a:r>
          </a:p>
        </p:txBody>
      </p:sp>
      <p:sp>
        <p:nvSpPr>
          <p:cNvPr id="29" name="Pladsholder til tekst 6">
            <a:extLst>
              <a:ext uri="{FF2B5EF4-FFF2-40B4-BE49-F238E27FC236}">
                <a16:creationId xmlns:a16="http://schemas.microsoft.com/office/drawing/2014/main" id="{EA27D560-FFEF-BF84-9C57-940E4F483894}"/>
              </a:ext>
            </a:extLst>
          </p:cNvPr>
          <p:cNvSpPr>
            <a:spLocks noGrp="1"/>
          </p:cNvSpPr>
          <p:nvPr>
            <p:ph type="body" sz="quarter" idx="13"/>
          </p:nvPr>
        </p:nvSpPr>
        <p:spPr>
          <a:xfrm>
            <a:off x="3996383" y="2205348"/>
            <a:ext cx="4199233" cy="3164672"/>
          </a:xfrm>
          <a:prstGeom prst="rect">
            <a:avLst/>
          </a:prstGeom>
        </p:spPr>
        <p:txBody>
          <a:bodyPr/>
          <a:lstStyle>
            <a:lvl1pPr marL="0" indent="0">
              <a:buNone/>
              <a:defRPr sz="1800">
                <a:solidFill>
                  <a:schemeClr val="accent6"/>
                </a:solidFill>
                <a:latin typeface="+mn-lt"/>
              </a:defRPr>
            </a:lvl1pPr>
          </a:lstStyle>
          <a:p>
            <a:pPr lvl="0"/>
            <a:r>
              <a:rPr lang="da-DK"/>
              <a:t>Klik for at redigere teksttypografierne i masteren</a:t>
            </a:r>
          </a:p>
        </p:txBody>
      </p:sp>
      <p:sp>
        <p:nvSpPr>
          <p:cNvPr id="6" name="Kombinationstegning: figur 5">
            <a:extLst>
              <a:ext uri="{FF2B5EF4-FFF2-40B4-BE49-F238E27FC236}">
                <a16:creationId xmlns:a16="http://schemas.microsoft.com/office/drawing/2014/main" id="{DB872DCC-EF22-B14A-2826-E658749BC0B0}"/>
              </a:ext>
            </a:extLst>
          </p:cNvPr>
          <p:cNvSpPr/>
          <p:nvPr userDrawn="1"/>
        </p:nvSpPr>
        <p:spPr>
          <a:xfrm rot="434490">
            <a:off x="-19742" y="-52160"/>
            <a:ext cx="750498" cy="810883"/>
          </a:xfrm>
          <a:custGeom>
            <a:avLst/>
            <a:gdLst>
              <a:gd name="connsiteX0" fmla="*/ 750498 w 750498"/>
              <a:gd name="connsiteY0" fmla="*/ 810883 h 810883"/>
              <a:gd name="connsiteX1" fmla="*/ 0 w 750498"/>
              <a:gd name="connsiteY1" fmla="*/ 0 h 810883"/>
            </a:gdLst>
            <a:ahLst/>
            <a:cxnLst>
              <a:cxn ang="0">
                <a:pos x="connsiteX0" y="connsiteY0"/>
              </a:cxn>
              <a:cxn ang="0">
                <a:pos x="connsiteX1" y="connsiteY1"/>
              </a:cxn>
            </a:cxnLst>
            <a:rect l="l" t="t" r="r" b="b"/>
            <a:pathLst>
              <a:path w="750498" h="810883">
                <a:moveTo>
                  <a:pt x="750498" y="810883"/>
                </a:moveTo>
                <a:cubicBezTo>
                  <a:pt x="465107" y="580845"/>
                  <a:pt x="179717" y="350808"/>
                  <a:pt x="0" y="0"/>
                </a:cubicBezTo>
              </a:path>
            </a:pathLst>
          </a:custGeom>
          <a:noFill/>
          <a:ln w="317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17046056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3816203356"/>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3926644923"/>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ndhold">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pic>
        <p:nvPicPr>
          <p:cNvPr id="16" name="Logo, EAA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17" y="5865183"/>
            <a:ext cx="3096499" cy="876847"/>
          </a:xfrm>
          <a:prstGeom prst="rect">
            <a:avLst/>
          </a:prstGeom>
          <a:noFill/>
        </p:spPr>
      </p:pic>
      <p:sp>
        <p:nvSpPr>
          <p:cNvPr id="8" name="Pladsholder til indhold"/>
          <p:cNvSpPr>
            <a:spLocks noGrp="1"/>
          </p:cNvSpPr>
          <p:nvPr>
            <p:ph sz="half" idx="1" hasCustomPrompt="1"/>
          </p:nvPr>
        </p:nvSpPr>
        <p:spPr>
          <a:xfrm>
            <a:off x="952407" y="333374"/>
            <a:ext cx="10274300" cy="5111752"/>
          </a:xfrm>
          <a:prstGeom prst="rect">
            <a:avLst/>
          </a:prstGeom>
        </p:spPr>
        <p:txBody>
          <a:bodyPr/>
          <a:lstStyle>
            <a:lvl1pPr marL="0" indent="0" defTabSz="447675">
              <a:lnSpc>
                <a:spcPct val="100000"/>
              </a:lnSpc>
              <a:buNone/>
              <a:defRPr sz="2000" b="0">
                <a:latin typeface="+mn-lt"/>
              </a:defRPr>
            </a:lvl1pPr>
            <a:lvl2pPr marL="457200" indent="0" defTabSz="447675">
              <a:lnSpc>
                <a:spcPct val="100000"/>
              </a:lnSpc>
              <a:buNone/>
              <a:defRPr lang="da-DK" sz="2000" b="0" kern="1200" dirty="0" smtClean="0">
                <a:solidFill>
                  <a:schemeClr val="tx1"/>
                </a:solidFill>
                <a:latin typeface="+mn-lt"/>
                <a:ea typeface="+mn-ea"/>
                <a:cs typeface="+mn-cs"/>
              </a:defRPr>
            </a:lvl2pPr>
            <a:lvl3pPr marL="914400" indent="0" defTabSz="449263">
              <a:lnSpc>
                <a:spcPct val="100000"/>
              </a:lnSpc>
              <a:defRPr lang="da-DK" sz="2000" b="0" kern="1200" dirty="0" smtClean="0">
                <a:solidFill>
                  <a:schemeClr val="tx1"/>
                </a:solidFill>
                <a:latin typeface="+mn-lt"/>
                <a:ea typeface="+mn-ea"/>
                <a:cs typeface="+mn-cs"/>
              </a:defRPr>
            </a:lvl3pPr>
            <a:lvl4pPr defTabSz="449263">
              <a:lnSpc>
                <a:spcPct val="100000"/>
              </a:lnSpc>
              <a:defRPr lang="da-DK" sz="2000" b="0" kern="1200" dirty="0" smtClean="0">
                <a:solidFill>
                  <a:schemeClr val="tx1"/>
                </a:solidFill>
                <a:latin typeface="+mn-lt"/>
                <a:ea typeface="+mn-ea"/>
                <a:cs typeface="+mn-cs"/>
              </a:defRPr>
            </a:lvl4pPr>
            <a:lvl5pPr defTabSz="449263">
              <a:lnSpc>
                <a:spcPct val="100000"/>
              </a:lnSpc>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Billede eller andet indhold</a:t>
            </a:r>
          </a:p>
        </p:txBody>
      </p:sp>
      <p:sp>
        <p:nvSpPr>
          <p:cNvPr id="6" name="Titel"/>
          <p:cNvSpPr>
            <a:spLocks noGrp="1"/>
          </p:cNvSpPr>
          <p:nvPr>
            <p:ph type="title" hasCustomPrompt="1"/>
          </p:nvPr>
        </p:nvSpPr>
        <p:spPr>
          <a:xfrm>
            <a:off x="958852" y="5963382"/>
            <a:ext cx="7835283" cy="894621"/>
          </a:xfrm>
          <a:prstGeom prst="rect">
            <a:avLst/>
          </a:prstGeom>
        </p:spPr>
        <p:txBody>
          <a:bodyPr anchor="t"/>
          <a:lstStyle>
            <a:lvl1pPr>
              <a:lnSpc>
                <a:spcPct val="100000"/>
              </a:lnSpc>
              <a:defRPr sz="2400" b="0" u="none" cap="all" spc="120" baseline="0">
                <a:solidFill>
                  <a:schemeClr val="bg1"/>
                </a:solidFill>
                <a:effectLst>
                  <a:outerShdw blurRad="50800" dist="38100" dir="2700000" algn="tl" rotWithShape="0">
                    <a:prstClr val="black">
                      <a:alpha val="40000"/>
                    </a:prstClr>
                  </a:outerShdw>
                </a:effectLst>
                <a:latin typeface="+mn-lt"/>
              </a:defRPr>
            </a:lvl1pPr>
          </a:lstStyle>
          <a:p>
            <a:r>
              <a:rPr lang="da-DK" noProof="0" dirty="0"/>
              <a:t>Skriv titel på slide</a:t>
            </a:r>
          </a:p>
        </p:txBody>
      </p:sp>
    </p:spTree>
    <p:extLst>
      <p:ext uri="{BB962C8B-B14F-4D97-AF65-F5344CB8AC3E}">
        <p14:creationId xmlns:p14="http://schemas.microsoft.com/office/powerpoint/2010/main" val="160227284"/>
      </p:ext>
    </p:extLst>
  </p:cSld>
  <p:clrMapOvr>
    <a:masterClrMapping/>
  </p:clrMapOvr>
  <p:hf hdr="0"/>
  <p:extLst>
    <p:ext uri="{DCECCB84-F9BA-43D5-87BE-67443E8EF086}">
      <p15:sldGuideLst xmlns:p15="http://schemas.microsoft.com/office/powerpoint/2012/main">
        <p15:guide id="1" pos="453">
          <p15:clr>
            <a:srgbClr val="A4A3A4"/>
          </p15:clr>
        </p15:guide>
        <p15:guide id="2" pos="5307">
          <p15:clr>
            <a:srgbClr val="A4A3A4"/>
          </p15:clr>
        </p15:guide>
        <p15:guide id="3" orient="horz" pos="210">
          <p15:clr>
            <a:srgbClr val="A4A3A4"/>
          </p15:clr>
        </p15:guide>
        <p15:guide id="4" orient="horz" pos="3430">
          <p15:clr>
            <a:srgbClr val="A4A3A4"/>
          </p15:clr>
        </p15:guide>
        <p15:guide id="5" orient="horz" pos="1820">
          <p15:clr>
            <a:srgbClr val="A4A3A4"/>
          </p15:clr>
        </p15:guide>
        <p15:guide id="6" orient="horz" pos="3657">
          <p15:clr>
            <a:srgbClr val="A4A3A4"/>
          </p15:clr>
        </p15:guide>
        <p15:guide id="7" pos="288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gul">
    <p:bg>
      <p:bgPr>
        <a:solidFill>
          <a:schemeClr val="accent3"/>
        </a:solidFill>
        <a:effectLst/>
      </p:bgPr>
    </p:bg>
    <p:spTree>
      <p:nvGrpSpPr>
        <p:cNvPr id="1" name=""/>
        <p:cNvGrpSpPr/>
        <p:nvPr/>
      </p:nvGrpSpPr>
      <p:grpSpPr>
        <a:xfrm>
          <a:off x="0" y="0"/>
          <a:ext cx="0" cy="0"/>
          <a:chOff x="0" y="0"/>
          <a:chExt cx="0" cy="0"/>
        </a:xfrm>
      </p:grpSpPr>
      <p:sp>
        <p:nvSpPr>
          <p:cNvPr id="19" name="Pladsholder til billede 18">
            <a:extLst>
              <a:ext uri="{FF2B5EF4-FFF2-40B4-BE49-F238E27FC236}">
                <a16:creationId xmlns:a16="http://schemas.microsoft.com/office/drawing/2014/main" id="{05943B48-CF60-12FF-560D-10C67186DC2E}"/>
              </a:ext>
            </a:extLst>
          </p:cNvPr>
          <p:cNvSpPr>
            <a:spLocks noGrp="1"/>
          </p:cNvSpPr>
          <p:nvPr>
            <p:ph type="pic" sz="quarter" idx="10" hasCustomPrompt="1"/>
          </p:nvPr>
        </p:nvSpPr>
        <p:spPr>
          <a:xfrm>
            <a:off x="-620619" y="961290"/>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6"/>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2" name="Ellipse 1">
            <a:extLst>
              <a:ext uri="{FF2B5EF4-FFF2-40B4-BE49-F238E27FC236}">
                <a16:creationId xmlns:a16="http://schemas.microsoft.com/office/drawing/2014/main" id="{8025EA5B-C75B-5425-97DE-01FEF651EEEE}"/>
              </a:ext>
            </a:extLst>
          </p:cNvPr>
          <p:cNvSpPr/>
          <p:nvPr/>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3" name="Ellipse 2">
            <a:extLst>
              <a:ext uri="{FF2B5EF4-FFF2-40B4-BE49-F238E27FC236}">
                <a16:creationId xmlns:a16="http://schemas.microsoft.com/office/drawing/2014/main" id="{D94808F8-E191-7B2F-802B-A4244C832E1B}"/>
              </a:ext>
            </a:extLst>
          </p:cNvPr>
          <p:cNvSpPr/>
          <p:nvPr/>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4" name="Ellipse 3">
            <a:extLst>
              <a:ext uri="{FF2B5EF4-FFF2-40B4-BE49-F238E27FC236}">
                <a16:creationId xmlns:a16="http://schemas.microsoft.com/office/drawing/2014/main" id="{F79CD613-CCEE-1FC4-643F-1B1FF482494F}"/>
              </a:ext>
            </a:extLst>
          </p:cNvPr>
          <p:cNvSpPr/>
          <p:nvPr userDrawn="1"/>
        </p:nvSpPr>
        <p:spPr>
          <a:xfrm>
            <a:off x="-1098878" y="499137"/>
            <a:ext cx="6209653" cy="6209653"/>
          </a:xfrm>
          <a:prstGeom prst="ellipse">
            <a:avLst/>
          </a:prstGeom>
          <a:noFill/>
          <a:ln w="31750" cap="rnd" cmpd="sng">
            <a:solidFill>
              <a:schemeClr val="accent6"/>
            </a:solidFill>
            <a:prstDash val="sysDot"/>
            <a:miter lim="800000"/>
            <a:extLst>
              <a:ext uri="{C807C97D-BFC1-408E-A445-0C87EB9F89A2}">
                <ask:lineSketchStyleProps xmlns:ask="http://schemas.microsoft.com/office/drawing/2018/sketchyshapes" sd="1219033472">
                  <a:custGeom>
                    <a:avLst/>
                    <a:gdLst>
                      <a:gd name="connsiteX0" fmla="*/ 0 w 6881456"/>
                      <a:gd name="connsiteY0" fmla="*/ 3440728 h 6881456"/>
                      <a:gd name="connsiteX1" fmla="*/ 3440728 w 6881456"/>
                      <a:gd name="connsiteY1" fmla="*/ 0 h 6881456"/>
                      <a:gd name="connsiteX2" fmla="*/ 6881456 w 6881456"/>
                      <a:gd name="connsiteY2" fmla="*/ 3440728 h 6881456"/>
                      <a:gd name="connsiteX3" fmla="*/ 3440728 w 6881456"/>
                      <a:gd name="connsiteY3" fmla="*/ 6881456 h 6881456"/>
                      <a:gd name="connsiteX4" fmla="*/ 0 w 6881456"/>
                      <a:gd name="connsiteY4" fmla="*/ 3440728 h 688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56" h="6881456" extrusionOk="0">
                        <a:moveTo>
                          <a:pt x="0" y="3440728"/>
                        </a:moveTo>
                        <a:cubicBezTo>
                          <a:pt x="-311743" y="1348176"/>
                          <a:pt x="1321922" y="82023"/>
                          <a:pt x="3440728" y="0"/>
                        </a:cubicBezTo>
                        <a:cubicBezTo>
                          <a:pt x="5364081" y="4861"/>
                          <a:pt x="6599758" y="1549423"/>
                          <a:pt x="6881456" y="3440728"/>
                        </a:cubicBezTo>
                        <a:cubicBezTo>
                          <a:pt x="6662966" y="5554358"/>
                          <a:pt x="5334828" y="6915515"/>
                          <a:pt x="3440728" y="6881456"/>
                        </a:cubicBezTo>
                        <a:cubicBezTo>
                          <a:pt x="1299638" y="6749694"/>
                          <a:pt x="47898" y="5363876"/>
                          <a:pt x="0" y="3440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Ellipse 4">
            <a:extLst>
              <a:ext uri="{FF2B5EF4-FFF2-40B4-BE49-F238E27FC236}">
                <a16:creationId xmlns:a16="http://schemas.microsoft.com/office/drawing/2014/main" id="{531D232E-607E-0A0F-D3B8-23EA05328981}"/>
              </a:ext>
            </a:extLst>
          </p:cNvPr>
          <p:cNvSpPr/>
          <p:nvPr userDrawn="1"/>
        </p:nvSpPr>
        <p:spPr>
          <a:xfrm>
            <a:off x="8552300" y="-2200863"/>
            <a:ext cx="5400000" cy="540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9FD9A1C3-89E2-9C4E-08AB-ADE088E34223}"/>
              </a:ext>
            </a:extLst>
          </p:cNvPr>
          <p:cNvSpPr/>
          <p:nvPr userDrawn="1"/>
        </p:nvSpPr>
        <p:spPr>
          <a:xfrm>
            <a:off x="7081226" y="727787"/>
            <a:ext cx="2520000" cy="252000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Pladsholder til tekst 15">
            <a:extLst>
              <a:ext uri="{FF2B5EF4-FFF2-40B4-BE49-F238E27FC236}">
                <a16:creationId xmlns:a16="http://schemas.microsoft.com/office/drawing/2014/main" id="{5E1AE425-F6EA-D79E-69C6-E4C409373874}"/>
              </a:ext>
            </a:extLst>
          </p:cNvPr>
          <p:cNvSpPr>
            <a:spLocks noGrp="1"/>
          </p:cNvSpPr>
          <p:nvPr>
            <p:ph type="body" sz="quarter" idx="13"/>
          </p:nvPr>
        </p:nvSpPr>
        <p:spPr>
          <a:xfrm>
            <a:off x="6096000" y="4757560"/>
            <a:ext cx="5400000" cy="908391"/>
          </a:xfrm>
          <a:prstGeom prst="rect">
            <a:avLst/>
          </a:prstGeom>
        </p:spPr>
        <p:txBody>
          <a:bodyPr anchor="b"/>
          <a:lstStyle>
            <a:lvl1pPr marL="0" indent="0">
              <a:buNone/>
              <a:defRPr lang="da-DK" sz="3200" kern="1200" dirty="0">
                <a:solidFill>
                  <a:schemeClr val="accent6"/>
                </a:solidFill>
                <a:latin typeface="+mj-lt"/>
                <a:ea typeface="+mj-ea"/>
                <a:cs typeface="+mj-cs"/>
              </a:defRPr>
            </a:lvl1pPr>
          </a:lstStyle>
          <a:p>
            <a:pPr lvl="0"/>
            <a:r>
              <a:rPr lang="da-DK"/>
              <a:t>Klik for at redigere teksttypografierne i masteren</a:t>
            </a:r>
          </a:p>
        </p:txBody>
      </p:sp>
      <p:sp>
        <p:nvSpPr>
          <p:cNvPr id="8" name="Pladsholder til tekst 15">
            <a:extLst>
              <a:ext uri="{FF2B5EF4-FFF2-40B4-BE49-F238E27FC236}">
                <a16:creationId xmlns:a16="http://schemas.microsoft.com/office/drawing/2014/main" id="{977B62BB-5B11-B355-4A4B-5040B7376E63}"/>
              </a:ext>
            </a:extLst>
          </p:cNvPr>
          <p:cNvSpPr>
            <a:spLocks noGrp="1"/>
          </p:cNvSpPr>
          <p:nvPr>
            <p:ph type="body" sz="quarter" idx="14"/>
          </p:nvPr>
        </p:nvSpPr>
        <p:spPr>
          <a:xfrm>
            <a:off x="6096000" y="5734843"/>
            <a:ext cx="5400000" cy="456380"/>
          </a:xfrm>
          <a:prstGeom prst="rect">
            <a:avLst/>
          </a:prstGeom>
        </p:spPr>
        <p:txBody>
          <a:bodyPr anchor="ctr"/>
          <a:lstStyle>
            <a:lvl1pPr marL="0" indent="0">
              <a:buNone/>
              <a:defRPr lang="da-DK" sz="1800" i="1" kern="1200" dirty="0">
                <a:solidFill>
                  <a:schemeClr val="accent6"/>
                </a:solidFill>
                <a:latin typeface="+mj-lt"/>
                <a:ea typeface="+mj-ea"/>
                <a:cs typeface="+mj-cs"/>
              </a:defRPr>
            </a:lvl1pPr>
          </a:lstStyle>
          <a:p>
            <a:pPr lvl="0"/>
            <a:r>
              <a:rPr lang="da-DK"/>
              <a:t>Klik for at redigere teksttypografierne i masteren</a:t>
            </a:r>
          </a:p>
        </p:txBody>
      </p:sp>
      <p:pic>
        <p:nvPicPr>
          <p:cNvPr id="9" name="Billede 10" descr="Et billede, der indeholder sort, mørke&#10;&#10;Automatisk genereret beskrivelse">
            <a:extLst>
              <a:ext uri="{FF2B5EF4-FFF2-40B4-BE49-F238E27FC236}">
                <a16:creationId xmlns:a16="http://schemas.microsoft.com/office/drawing/2014/main" id="{BE259AE5-57BD-A35A-2212-5B85B5B0F5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70660093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o indholdsobjekter">
    <p:spTree>
      <p:nvGrpSpPr>
        <p:cNvPr id="1" name=""/>
        <p:cNvGrpSpPr/>
        <p:nvPr/>
      </p:nvGrpSpPr>
      <p:grpSpPr>
        <a:xfrm>
          <a:off x="0" y="0"/>
          <a:ext cx="0" cy="0"/>
          <a:chOff x="0" y="0"/>
          <a:chExt cx="0" cy="0"/>
        </a:xfrm>
      </p:grpSpPr>
      <p:sp>
        <p:nvSpPr>
          <p:cNvPr id="8" name="Rektangel 7"/>
          <p:cNvSpPr/>
          <p:nvPr userDrawn="1"/>
        </p:nvSpPr>
        <p:spPr>
          <a:xfrm>
            <a:off x="-6443" y="5805264"/>
            <a:ext cx="12192000" cy="1080120"/>
          </a:xfrm>
          <a:prstGeom prst="rect">
            <a:avLst/>
          </a:prstGeom>
          <a:solidFill>
            <a:srgbClr val="FF7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cxnSp>
        <p:nvCxnSpPr>
          <p:cNvPr id="17" name="Lige forbindelse 16"/>
          <p:cNvCxnSpPr/>
          <p:nvPr userDrawn="1"/>
        </p:nvCxnSpPr>
        <p:spPr>
          <a:xfrm>
            <a:off x="1295360" y="1448736"/>
            <a:ext cx="960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1295360" y="548616"/>
            <a:ext cx="9601280" cy="900120"/>
          </a:xfrm>
          <a:prstGeom prst="rect">
            <a:avLst/>
          </a:prstGeom>
        </p:spPr>
        <p:txBody>
          <a:bodyPr>
            <a:normAutofit/>
          </a:bodyPr>
          <a:lstStyle>
            <a:lvl1pPr algn="l">
              <a:defRPr sz="2200"/>
            </a:lvl1pPr>
          </a:lstStyle>
          <a:p>
            <a:r>
              <a:rPr lang="da-DK" dirty="0"/>
              <a:t>Klik for at redigere i master</a:t>
            </a:r>
          </a:p>
        </p:txBody>
      </p:sp>
      <p:sp>
        <p:nvSpPr>
          <p:cNvPr id="14" name="Pladsholder til indhold 2"/>
          <p:cNvSpPr>
            <a:spLocks noGrp="1"/>
          </p:cNvSpPr>
          <p:nvPr>
            <p:ph sz="half" idx="1" hasCustomPrompt="1"/>
          </p:nvPr>
        </p:nvSpPr>
        <p:spPr>
          <a:xfrm>
            <a:off x="1295360" y="1718773"/>
            <a:ext cx="9601280" cy="3960528"/>
          </a:xfrm>
          <a:prstGeom prst="rect">
            <a:avLst/>
          </a:prstGeom>
        </p:spPr>
        <p:txBody>
          <a:bodyPr/>
          <a:lstStyle>
            <a:lvl1pPr marL="0" indent="0">
              <a:lnSpc>
                <a:spcPct val="150000"/>
              </a:lnSpc>
              <a:buNone/>
              <a:defRPr sz="1800"/>
            </a:lvl1pPr>
            <a:lvl2pPr marL="457200" indent="0">
              <a:lnSpc>
                <a:spcPct val="100000"/>
              </a:lnSpc>
              <a:buNone/>
              <a:defRPr sz="1800"/>
            </a:lvl2pPr>
            <a:lvl3pPr>
              <a:lnSpc>
                <a:spcPct val="100000"/>
              </a:lnSpc>
              <a:defRPr sz="1800"/>
            </a:lvl3pPr>
            <a:lvl4pPr>
              <a:lnSpc>
                <a:spcPct val="100000"/>
              </a:lnSpc>
              <a:defRPr sz="1400"/>
            </a:lvl4pPr>
            <a:lvl5pPr>
              <a:lnSpc>
                <a:spcPct val="100000"/>
              </a:lnSpc>
              <a:defRPr sz="1400"/>
            </a:lvl5pPr>
            <a:lvl6pPr>
              <a:defRPr sz="1800"/>
            </a:lvl6pPr>
            <a:lvl7pPr>
              <a:defRPr sz="1800"/>
            </a:lvl7pPr>
            <a:lvl8pPr>
              <a:defRPr sz="1800"/>
            </a:lvl8pPr>
            <a:lvl9pPr>
              <a:defRPr sz="1800"/>
            </a:lvl9pPr>
          </a:lstStyle>
          <a:p>
            <a:pPr lvl="0"/>
            <a:r>
              <a:rPr lang="da-DK" dirty="0"/>
              <a:t>Klik for at redigere i master</a:t>
            </a:r>
          </a:p>
        </p:txBody>
      </p:sp>
      <p:pic>
        <p:nvPicPr>
          <p:cNvPr id="9" name="Billede 8">
            <a:extLst>
              <a:ext uri="{FF2B5EF4-FFF2-40B4-BE49-F238E27FC236}">
                <a16:creationId xmlns:a16="http://schemas.microsoft.com/office/drawing/2014/main" id="{E6072851-7882-4178-8020-B91172F2D58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606468" y="5907978"/>
            <a:ext cx="2228093" cy="802811"/>
          </a:xfrm>
          <a:prstGeom prst="rect">
            <a:avLst/>
          </a:prstGeom>
        </p:spPr>
      </p:pic>
    </p:spTree>
    <p:extLst>
      <p:ext uri="{BB962C8B-B14F-4D97-AF65-F5344CB8AC3E}">
        <p14:creationId xmlns:p14="http://schemas.microsoft.com/office/powerpoint/2010/main" val="3548718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kst">
    <p:spTree>
      <p:nvGrpSpPr>
        <p:cNvPr id="1" name=""/>
        <p:cNvGrpSpPr/>
        <p:nvPr/>
      </p:nvGrpSpPr>
      <p:grpSpPr>
        <a:xfrm>
          <a:off x="0" y="0"/>
          <a:ext cx="0" cy="0"/>
          <a:chOff x="0" y="0"/>
          <a:chExt cx="0" cy="0"/>
        </a:xfrm>
      </p:grpSpPr>
      <p:sp>
        <p:nvSpPr>
          <p:cNvPr id="7" name="Arbejdsområde"/>
          <p:cNvSpPr/>
          <p:nvPr userDrawn="1"/>
        </p:nvSpPr>
        <p:spPr>
          <a:xfrm>
            <a:off x="3717" y="0"/>
            <a:ext cx="12192000"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a:p>
        </p:txBody>
      </p:sp>
      <p:sp>
        <p:nvSpPr>
          <p:cNvPr id="13" name="Pladsholder til indhold"/>
          <p:cNvSpPr>
            <a:spLocks noGrp="1"/>
          </p:cNvSpPr>
          <p:nvPr>
            <p:ph sz="half" idx="1" hasCustomPrompt="1"/>
          </p:nvPr>
        </p:nvSpPr>
        <p:spPr>
          <a:xfrm>
            <a:off x="952407" y="1412876"/>
            <a:ext cx="10274300" cy="4032250"/>
          </a:xfrm>
          <a:prstGeom prst="rect">
            <a:avLst/>
          </a:prstGeom>
        </p:spPr>
        <p:txBody>
          <a:bodyPr/>
          <a:lstStyle>
            <a:lvl1pPr marL="342900" indent="-342900" defTabSz="447675">
              <a:lnSpc>
                <a:spcPct val="100000"/>
              </a:lnSpc>
              <a:buFont typeface="Arial" panose="020B0604020202020204" pitchFamily="34" charset="0"/>
              <a:buChar char="•"/>
              <a:defRPr sz="2000" b="0">
                <a:latin typeface="+mn-lt"/>
              </a:defRPr>
            </a:lvl1pPr>
            <a:lvl2pPr marL="800100" indent="-342900" defTabSz="447675">
              <a:lnSpc>
                <a:spcPct val="100000"/>
              </a:lnSpc>
              <a:buFont typeface="Arial" panose="020B0604020202020204" pitchFamily="34" charset="0"/>
              <a:buChar char="•"/>
              <a:defRPr lang="da-DK" sz="2000" b="0" kern="1200" dirty="0" smtClean="0">
                <a:solidFill>
                  <a:schemeClr val="tx1"/>
                </a:solidFill>
                <a:latin typeface="+mn-lt"/>
                <a:ea typeface="+mn-ea"/>
                <a:cs typeface="+mn-cs"/>
              </a:defRPr>
            </a:lvl2pPr>
            <a:lvl3pPr marL="12573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3pPr>
            <a:lvl4pPr marL="17145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4pPr>
            <a:lvl5pPr marL="2171700" indent="-342900" defTabSz="449263">
              <a:lnSpc>
                <a:spcPct val="100000"/>
              </a:lnSpc>
              <a:buFont typeface="Arial" panose="020B0604020202020204" pitchFamily="34" charset="0"/>
              <a:buChar char="•"/>
              <a:defRPr lang="da-DK" sz="2000" b="0" kern="1200" dirty="0" smtClean="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da-DK" dirty="0"/>
              <a:t>Skriv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p:cNvSpPr>
            <a:spLocks noGrp="1"/>
          </p:cNvSpPr>
          <p:nvPr>
            <p:ph type="title" hasCustomPrompt="1"/>
          </p:nvPr>
        </p:nvSpPr>
        <p:spPr>
          <a:xfrm>
            <a:off x="958853" y="333376"/>
            <a:ext cx="10274299" cy="827088"/>
          </a:xfrm>
          <a:prstGeom prst="rect">
            <a:avLst/>
          </a:prstGeom>
        </p:spPr>
        <p:txBody>
          <a:bodyPr anchor="b"/>
          <a:lstStyle>
            <a:lvl1pPr>
              <a:lnSpc>
                <a:spcPct val="150000"/>
              </a:lnSpc>
              <a:defRPr sz="2400" b="0" cap="all" spc="120" baseline="0">
                <a:latin typeface="+mn-lt"/>
              </a:defRPr>
            </a:lvl1pPr>
          </a:lstStyle>
          <a:p>
            <a:r>
              <a:rPr lang="da-DK" noProof="0" dirty="0"/>
              <a:t>Skriv titel på slide</a:t>
            </a:r>
          </a:p>
        </p:txBody>
      </p:sp>
      <p:pic>
        <p:nvPicPr>
          <p:cNvPr id="8" name="Logo, EAAA">
            <a:extLst>
              <a:ext uri="{FF2B5EF4-FFF2-40B4-BE49-F238E27FC236}">
                <a16:creationId xmlns:a16="http://schemas.microsoft.com/office/drawing/2014/main" id="{1A6A771D-5E91-46B6-86A5-D8470EF2AE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0038" y="5865182"/>
            <a:ext cx="2322374" cy="876847"/>
          </a:xfrm>
          <a:prstGeom prst="rect">
            <a:avLst/>
          </a:prstGeom>
          <a:noFill/>
        </p:spPr>
      </p:pic>
    </p:spTree>
    <p:extLst>
      <p:ext uri="{BB962C8B-B14F-4D97-AF65-F5344CB8AC3E}">
        <p14:creationId xmlns:p14="http://schemas.microsoft.com/office/powerpoint/2010/main" val="2927073542"/>
      </p:ext>
    </p:extLst>
  </p:cSld>
  <p:clrMapOvr>
    <a:masterClrMapping/>
  </p:clrMapOvr>
  <p:hf hdr="0"/>
  <p:extLst>
    <p:ext uri="{DCECCB84-F9BA-43D5-87BE-67443E8EF086}">
      <p15:sldGuideLst xmlns:p15="http://schemas.microsoft.com/office/powerpoint/2012/main">
        <p15:guide id="1" pos="604">
          <p15:clr>
            <a:srgbClr val="A4A3A4"/>
          </p15:clr>
        </p15:guide>
        <p15:guide id="2" pos="7076">
          <p15:clr>
            <a:srgbClr val="A4A3A4"/>
          </p15:clr>
        </p15:guide>
        <p15:guide id="3" orient="horz" pos="890">
          <p15:clr>
            <a:srgbClr val="A4A3A4"/>
          </p15:clr>
        </p15:guide>
        <p15:guide id="5" orient="horz" pos="3430">
          <p15:clr>
            <a:srgbClr val="A4A3A4"/>
          </p15:clr>
        </p15:guide>
        <p15:guide id="6" orient="horz" pos="731">
          <p15:clr>
            <a:srgbClr val="A4A3A4"/>
          </p15:clr>
        </p15:guide>
        <p15:guide id="7" orient="horz" pos="2160">
          <p15:clr>
            <a:srgbClr val="A4A3A4"/>
          </p15:clr>
        </p15:guide>
        <p15:guide id="8" pos="3840">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vid baggrund tekstfe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36323"/>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35494"/>
            <a:ext cx="10515600" cy="4486183"/>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pic>
        <p:nvPicPr>
          <p:cNvPr id="3" name="Billede 10" descr="Et billede, der indeholder sort, mørke&#10;&#10;Automatisk genereret beskrivelse">
            <a:extLst>
              <a:ext uri="{FF2B5EF4-FFF2-40B4-BE49-F238E27FC236}">
                <a16:creationId xmlns:a16="http://schemas.microsoft.com/office/drawing/2014/main" id="{06322C49-B95F-04A8-524B-8BD871BEC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2981941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slide med bobler">
    <p:bg>
      <p:bgPr>
        <a:solidFill>
          <a:schemeClr val="bg1"/>
        </a:soli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5F463F55-49D6-8CAE-8DD2-F7A1198E521A}"/>
              </a:ext>
            </a:extLst>
          </p:cNvPr>
          <p:cNvSpPr>
            <a:spLocks noGrp="1" noRot="1" noMove="1" noResize="1" noEditPoints="1" noAdjustHandles="1" noChangeArrowheads="1" noChangeShapeType="1"/>
          </p:cNvSpPr>
          <p:nvPr/>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6" name="Ellipse 5">
            <a:extLst>
              <a:ext uri="{FF2B5EF4-FFF2-40B4-BE49-F238E27FC236}">
                <a16:creationId xmlns:a16="http://schemas.microsoft.com/office/drawing/2014/main" id="{0B946C45-58BE-DCD7-C886-6F5840F56A58}"/>
              </a:ext>
            </a:extLst>
          </p:cNvPr>
          <p:cNvSpPr/>
          <p:nvPr/>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 name="Titel 1">
            <a:extLst>
              <a:ext uri="{FF2B5EF4-FFF2-40B4-BE49-F238E27FC236}">
                <a16:creationId xmlns:a16="http://schemas.microsoft.com/office/drawing/2014/main" id="{EE2A88C9-3BCA-D421-EEE6-489BE2B79D71}"/>
              </a:ext>
            </a:extLst>
          </p:cNvPr>
          <p:cNvSpPr>
            <a:spLocks noGrp="1"/>
          </p:cNvSpPr>
          <p:nvPr>
            <p:ph type="title"/>
          </p:nvPr>
        </p:nvSpPr>
        <p:spPr>
          <a:xfrm>
            <a:off x="838200" y="668232"/>
            <a:ext cx="10515600" cy="920749"/>
          </a:xfrm>
          <a:prstGeom prst="rect">
            <a:avLst/>
          </a:prstGeom>
        </p:spPr>
        <p:txBody>
          <a:bodyPr anchor="ctr"/>
          <a:lstStyle>
            <a:lvl1pPr>
              <a:defRPr sz="3200">
                <a:solidFill>
                  <a:schemeClr val="accent6"/>
                </a:solidFill>
              </a:defRPr>
            </a:lvl1pPr>
          </a:lstStyle>
          <a:p>
            <a:pPr lvl="0"/>
            <a:r>
              <a:rPr lang="da-DK"/>
              <a:t>Klik for at redigere titeltypografien i masteren</a:t>
            </a:r>
            <a:endParaRPr lang="da-DK" dirty="0"/>
          </a:p>
        </p:txBody>
      </p:sp>
      <p:sp>
        <p:nvSpPr>
          <p:cNvPr id="4" name="Pladsholder til indhold 3">
            <a:extLst>
              <a:ext uri="{FF2B5EF4-FFF2-40B4-BE49-F238E27FC236}">
                <a16:creationId xmlns:a16="http://schemas.microsoft.com/office/drawing/2014/main" id="{E727D0E4-589A-2244-CD10-0515D759662B}"/>
              </a:ext>
            </a:extLst>
          </p:cNvPr>
          <p:cNvSpPr>
            <a:spLocks noGrp="1"/>
          </p:cNvSpPr>
          <p:nvPr>
            <p:ph sz="quarter" idx="10"/>
          </p:nvPr>
        </p:nvSpPr>
        <p:spPr>
          <a:xfrm>
            <a:off x="838200" y="1791478"/>
            <a:ext cx="10515600" cy="4398291"/>
          </a:xfrm>
          <a:prstGeom prst="rect">
            <a:avLst/>
          </a:prstGeom>
        </p:spPr>
        <p:txBody>
          <a:bodyPr/>
          <a:lstStyle>
            <a:lvl1pPr marL="0" indent="0">
              <a:buNone/>
              <a:defRPr sz="1800"/>
            </a:lvl1pPr>
            <a:lvl2pPr>
              <a:defRPr sz="1800"/>
            </a:lvl2pPr>
            <a:lvl3pPr>
              <a:defRPr sz="1600"/>
            </a:lvl3pPr>
            <a:lvl4pPr>
              <a:defRPr sz="1400"/>
            </a:lvl4pPr>
            <a:lvl5pPr>
              <a:defRPr sz="1400"/>
            </a:lvl5pPr>
          </a:lstStyle>
          <a:p>
            <a:pPr lvl="0"/>
            <a:r>
              <a:rPr lang="da-DK"/>
              <a:t>Klik for at redigere teksttypografierne i masteren</a:t>
            </a:r>
          </a:p>
        </p:txBody>
      </p:sp>
      <p:sp>
        <p:nvSpPr>
          <p:cNvPr id="3" name="Ellipse 2">
            <a:extLst>
              <a:ext uri="{FF2B5EF4-FFF2-40B4-BE49-F238E27FC236}">
                <a16:creationId xmlns:a16="http://schemas.microsoft.com/office/drawing/2014/main" id="{CA7105EB-7427-7071-AD31-64EFAB69908E}"/>
              </a:ext>
            </a:extLst>
          </p:cNvPr>
          <p:cNvSpPr/>
          <p:nvPr userDrawn="1"/>
        </p:nvSpPr>
        <p:spPr>
          <a:xfrm>
            <a:off x="7152122" y="3559791"/>
            <a:ext cx="5400000" cy="540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7" name="Ellipse 6">
            <a:extLst>
              <a:ext uri="{FF2B5EF4-FFF2-40B4-BE49-F238E27FC236}">
                <a16:creationId xmlns:a16="http://schemas.microsoft.com/office/drawing/2014/main" id="{8AF1C85A-20F7-C79F-0633-B74EE8556810}"/>
              </a:ext>
            </a:extLst>
          </p:cNvPr>
          <p:cNvSpPr/>
          <p:nvPr userDrawn="1"/>
        </p:nvSpPr>
        <p:spPr>
          <a:xfrm>
            <a:off x="6864085" y="2780928"/>
            <a:ext cx="2520000" cy="2520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dirty="0"/>
          </a:p>
        </p:txBody>
      </p:sp>
      <p:pic>
        <p:nvPicPr>
          <p:cNvPr id="8" name="Billede 10" descr="Et billede, der indeholder sort, mørke&#10;&#10;Automatisk genereret beskrivelse">
            <a:extLst>
              <a:ext uri="{FF2B5EF4-FFF2-40B4-BE49-F238E27FC236}">
                <a16:creationId xmlns:a16="http://schemas.microsoft.com/office/drawing/2014/main" id="{D68DDE10-B68E-3872-E02C-F6BFCDF3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193323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 3 med billed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3F68F84E-343A-0D24-928A-76EF485DA79C}"/>
              </a:ext>
            </a:extLst>
          </p:cNvPr>
          <p:cNvSpPr/>
          <p:nvPr userDrawn="1"/>
        </p:nvSpPr>
        <p:spPr>
          <a:xfrm>
            <a:off x="-30013" y="0"/>
            <a:ext cx="708855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Ellipse 96">
            <a:extLst>
              <a:ext uri="{FF2B5EF4-FFF2-40B4-BE49-F238E27FC236}">
                <a16:creationId xmlns:a16="http://schemas.microsoft.com/office/drawing/2014/main" id="{CBC73A91-F422-56B4-8BF2-C115360EC45A}"/>
              </a:ext>
            </a:extLst>
          </p:cNvPr>
          <p:cNvSpPr/>
          <p:nvPr/>
        </p:nvSpPr>
        <p:spPr>
          <a:xfrm>
            <a:off x="5336465" y="3879060"/>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9" name="Ellipse 98">
            <a:extLst>
              <a:ext uri="{FF2B5EF4-FFF2-40B4-BE49-F238E27FC236}">
                <a16:creationId xmlns:a16="http://schemas.microsoft.com/office/drawing/2014/main" id="{D4686CAD-586C-0B47-28FE-939B5CA0458F}"/>
              </a:ext>
            </a:extLst>
          </p:cNvPr>
          <p:cNvSpPr/>
          <p:nvPr/>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0" name="Ellipse 99">
            <a:extLst>
              <a:ext uri="{FF2B5EF4-FFF2-40B4-BE49-F238E27FC236}">
                <a16:creationId xmlns:a16="http://schemas.microsoft.com/office/drawing/2014/main" id="{D40761E8-2A1B-AEF5-4D39-F2B754428112}"/>
              </a:ext>
            </a:extLst>
          </p:cNvPr>
          <p:cNvSpPr/>
          <p:nvPr/>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pic>
        <p:nvPicPr>
          <p:cNvPr id="5" name="Grafik 4" descr="Badge 1 med massiv udfyldning">
            <a:extLst>
              <a:ext uri="{FF2B5EF4-FFF2-40B4-BE49-F238E27FC236}">
                <a16:creationId xmlns:a16="http://schemas.microsoft.com/office/drawing/2014/main" id="{8B18C807-D2A6-7364-F01B-35F44492C5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4290" y="2639129"/>
            <a:ext cx="520839" cy="520839"/>
          </a:xfrm>
          <a:prstGeom prst="rect">
            <a:avLst/>
          </a:prstGeom>
        </p:spPr>
      </p:pic>
      <p:pic>
        <p:nvPicPr>
          <p:cNvPr id="10" name="Grafik 9" descr="Badge med massiv udfyldning">
            <a:extLst>
              <a:ext uri="{FF2B5EF4-FFF2-40B4-BE49-F238E27FC236}">
                <a16:creationId xmlns:a16="http://schemas.microsoft.com/office/drawing/2014/main" id="{034F8E1F-1FB0-41AB-FFDE-0A00A2A4A2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6418" y="3722704"/>
            <a:ext cx="478711" cy="478711"/>
          </a:xfrm>
          <a:prstGeom prst="rect">
            <a:avLst/>
          </a:prstGeom>
        </p:spPr>
      </p:pic>
      <p:pic>
        <p:nvPicPr>
          <p:cNvPr id="11" name="Grafik 10" descr="Badge 3 med massiv udfyldning">
            <a:extLst>
              <a:ext uri="{FF2B5EF4-FFF2-40B4-BE49-F238E27FC236}">
                <a16:creationId xmlns:a16="http://schemas.microsoft.com/office/drawing/2014/main" id="{B7D2B729-7602-78ED-2289-4FCD89D97A8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353" y="4824842"/>
            <a:ext cx="478711" cy="478711"/>
          </a:xfrm>
          <a:prstGeom prst="rect">
            <a:avLst/>
          </a:prstGeom>
        </p:spPr>
      </p:pic>
      <p:sp>
        <p:nvSpPr>
          <p:cNvPr id="16" name="Ellipse 15">
            <a:extLst>
              <a:ext uri="{FF2B5EF4-FFF2-40B4-BE49-F238E27FC236}">
                <a16:creationId xmlns:a16="http://schemas.microsoft.com/office/drawing/2014/main" id="{07F417A0-0653-37F9-7AA3-2FFBBD8A2C1C}"/>
              </a:ext>
            </a:extLst>
          </p:cNvPr>
          <p:cNvSpPr/>
          <p:nvPr userDrawn="1"/>
        </p:nvSpPr>
        <p:spPr>
          <a:xfrm>
            <a:off x="5336465" y="3877977"/>
            <a:ext cx="4046764" cy="4046764"/>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7" name="Ellipse 16">
            <a:extLst>
              <a:ext uri="{FF2B5EF4-FFF2-40B4-BE49-F238E27FC236}">
                <a16:creationId xmlns:a16="http://schemas.microsoft.com/office/drawing/2014/main" id="{82156752-11BD-B98A-96A8-D5C234E6F9C6}"/>
              </a:ext>
            </a:extLst>
          </p:cNvPr>
          <p:cNvSpPr/>
          <p:nvPr userDrawn="1"/>
        </p:nvSpPr>
        <p:spPr>
          <a:xfrm>
            <a:off x="-1825056" y="172855"/>
            <a:ext cx="4932000" cy="4932548"/>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9" name="Pladsholder til billede 18">
            <a:extLst>
              <a:ext uri="{FF2B5EF4-FFF2-40B4-BE49-F238E27FC236}">
                <a16:creationId xmlns:a16="http://schemas.microsoft.com/office/drawing/2014/main" id="{7A56709C-3B84-6215-49FD-79802496D31E}"/>
              </a:ext>
            </a:extLst>
          </p:cNvPr>
          <p:cNvSpPr>
            <a:spLocks noGrp="1"/>
          </p:cNvSpPr>
          <p:nvPr>
            <p:ph type="pic" sz="quarter" idx="10" hasCustomPrompt="1"/>
          </p:nvPr>
        </p:nvSpPr>
        <p:spPr>
          <a:xfrm>
            <a:off x="842864" y="802432"/>
            <a:ext cx="5253136" cy="5253135"/>
          </a:xfrm>
          <a:custGeom>
            <a:avLst/>
            <a:gdLst>
              <a:gd name="connsiteX0" fmla="*/ 2626568 w 5253136"/>
              <a:gd name="connsiteY0" fmla="*/ 0 h 5253135"/>
              <a:gd name="connsiteX1" fmla="*/ 5253136 w 5253136"/>
              <a:gd name="connsiteY1" fmla="*/ 2626568 h 5253135"/>
              <a:gd name="connsiteX2" fmla="*/ 2895119 w 5253136"/>
              <a:gd name="connsiteY2" fmla="*/ 5239576 h 5253135"/>
              <a:gd name="connsiteX3" fmla="*/ 2626588 w 5253136"/>
              <a:gd name="connsiteY3" fmla="*/ 5253135 h 5253135"/>
              <a:gd name="connsiteX4" fmla="*/ 2626548 w 5253136"/>
              <a:gd name="connsiteY4" fmla="*/ 5253135 h 5253135"/>
              <a:gd name="connsiteX5" fmla="*/ 2358017 w 5253136"/>
              <a:gd name="connsiteY5" fmla="*/ 5239576 h 5253135"/>
              <a:gd name="connsiteX6" fmla="*/ 0 w 5253136"/>
              <a:gd name="connsiteY6" fmla="*/ 2626568 h 5253135"/>
              <a:gd name="connsiteX7" fmla="*/ 2626568 w 5253136"/>
              <a:gd name="connsiteY7" fmla="*/ 0 h 52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3136" h="5253135">
                <a:moveTo>
                  <a:pt x="2626568" y="0"/>
                </a:moveTo>
                <a:cubicBezTo>
                  <a:pt x="4077181" y="0"/>
                  <a:pt x="5253136" y="1175955"/>
                  <a:pt x="5253136" y="2626568"/>
                </a:cubicBezTo>
                <a:cubicBezTo>
                  <a:pt x="5253136" y="3986518"/>
                  <a:pt x="4219582" y="5105069"/>
                  <a:pt x="2895119" y="5239576"/>
                </a:cubicBezTo>
                <a:lnTo>
                  <a:pt x="2626588" y="5253135"/>
                </a:lnTo>
                <a:lnTo>
                  <a:pt x="2626548" y="5253135"/>
                </a:lnTo>
                <a:lnTo>
                  <a:pt x="2358017" y="5239576"/>
                </a:lnTo>
                <a:cubicBezTo>
                  <a:pt x="1033554" y="5105069"/>
                  <a:pt x="0" y="3986518"/>
                  <a:pt x="0" y="2626568"/>
                </a:cubicBezTo>
                <a:cubicBezTo>
                  <a:pt x="0" y="1175955"/>
                  <a:pt x="1175955" y="0"/>
                  <a:pt x="2626568" y="0"/>
                </a:cubicBezTo>
                <a:close/>
              </a:path>
            </a:pathLst>
          </a:custGeom>
        </p:spPr>
        <p:txBody>
          <a:bodyPr wrap="square" anchor="ctr">
            <a:noAutofit/>
          </a:bodyPr>
          <a:lstStyle>
            <a:lvl1pPr marL="0" indent="0" algn="ctr">
              <a:buNone/>
              <a:defRPr sz="1200">
                <a:solidFill>
                  <a:schemeClr val="accent5"/>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8" name="Ellipse 17">
            <a:extLst>
              <a:ext uri="{FF2B5EF4-FFF2-40B4-BE49-F238E27FC236}">
                <a16:creationId xmlns:a16="http://schemas.microsoft.com/office/drawing/2014/main" id="{11DF24B4-34FF-5E2A-7CCA-FBFDB87F69C5}"/>
              </a:ext>
            </a:extLst>
          </p:cNvPr>
          <p:cNvSpPr/>
          <p:nvPr userDrawn="1"/>
        </p:nvSpPr>
        <p:spPr>
          <a:xfrm>
            <a:off x="5080848" y="2964870"/>
            <a:ext cx="1888490" cy="1888490"/>
          </a:xfrm>
          <a:prstGeom prst="ellipse">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20" name="Pladsholder til tekst 19">
            <a:extLst>
              <a:ext uri="{FF2B5EF4-FFF2-40B4-BE49-F238E27FC236}">
                <a16:creationId xmlns:a16="http://schemas.microsoft.com/office/drawing/2014/main" id="{8E8B5261-1EBE-29C9-1A7E-3A469D70D7A6}"/>
              </a:ext>
            </a:extLst>
          </p:cNvPr>
          <p:cNvSpPr>
            <a:spLocks noGrp="1"/>
          </p:cNvSpPr>
          <p:nvPr>
            <p:ph type="body" sz="quarter" idx="32"/>
          </p:nvPr>
        </p:nvSpPr>
        <p:spPr>
          <a:xfrm>
            <a:off x="8473422" y="2693786"/>
            <a:ext cx="2725737" cy="371475"/>
          </a:xfrm>
          <a:prstGeom prst="rect">
            <a:avLst/>
          </a:prstGeom>
        </p:spPr>
        <p:txBody>
          <a:bodyPr anchor="ctr"/>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2" name="Pladsholder til tekst 19">
            <a:extLst>
              <a:ext uri="{FF2B5EF4-FFF2-40B4-BE49-F238E27FC236}">
                <a16:creationId xmlns:a16="http://schemas.microsoft.com/office/drawing/2014/main" id="{DCDAA490-B6B2-EEFD-C949-B9DCAA1D40D1}"/>
              </a:ext>
            </a:extLst>
          </p:cNvPr>
          <p:cNvSpPr>
            <a:spLocks noGrp="1"/>
          </p:cNvSpPr>
          <p:nvPr>
            <p:ph type="body" sz="quarter" idx="34"/>
          </p:nvPr>
        </p:nvSpPr>
        <p:spPr>
          <a:xfrm>
            <a:off x="8473422" y="3776321"/>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4" name="Pladsholder til tekst 19">
            <a:extLst>
              <a:ext uri="{FF2B5EF4-FFF2-40B4-BE49-F238E27FC236}">
                <a16:creationId xmlns:a16="http://schemas.microsoft.com/office/drawing/2014/main" id="{6B40C985-CC51-BCD9-4E13-500306D05EC3}"/>
              </a:ext>
            </a:extLst>
          </p:cNvPr>
          <p:cNvSpPr>
            <a:spLocks noGrp="1"/>
          </p:cNvSpPr>
          <p:nvPr>
            <p:ph type="body" sz="quarter" idx="36"/>
          </p:nvPr>
        </p:nvSpPr>
        <p:spPr>
          <a:xfrm>
            <a:off x="8473423" y="4824842"/>
            <a:ext cx="2725737" cy="371475"/>
          </a:xfrm>
          <a:prstGeom prst="rect">
            <a:avLst/>
          </a:prstGeom>
        </p:spPr>
        <p:txBody>
          <a:bodyPr anchor="b"/>
          <a:lstStyle>
            <a:lvl1pPr marL="0" indent="0">
              <a:buNone/>
              <a:defRPr lang="da-DK" sz="1800" kern="1200" dirty="0" smtClean="0">
                <a:solidFill>
                  <a:schemeClr val="tx1"/>
                </a:solidFill>
                <a:latin typeface="+mn-lt"/>
                <a:ea typeface="+mn-ea"/>
                <a:cs typeface="+mn-cs"/>
              </a:defRPr>
            </a:lvl1pPr>
          </a:lstStyle>
          <a:p>
            <a:pPr lvl="0"/>
            <a:r>
              <a:rPr lang="da-DK"/>
              <a:t>Klik for at redigere teksttypografierne i masteren</a:t>
            </a:r>
          </a:p>
        </p:txBody>
      </p:sp>
      <p:sp>
        <p:nvSpPr>
          <p:cNvPr id="2" name="Pladsholder til tekst 11">
            <a:extLst>
              <a:ext uri="{FF2B5EF4-FFF2-40B4-BE49-F238E27FC236}">
                <a16:creationId xmlns:a16="http://schemas.microsoft.com/office/drawing/2014/main" id="{657DA793-19BA-DE30-1DEE-8263D37E468D}"/>
              </a:ext>
            </a:extLst>
          </p:cNvPr>
          <p:cNvSpPr>
            <a:spLocks noGrp="1"/>
          </p:cNvSpPr>
          <p:nvPr>
            <p:ph type="body" sz="quarter" idx="11"/>
          </p:nvPr>
        </p:nvSpPr>
        <p:spPr>
          <a:xfrm>
            <a:off x="7359847" y="1258303"/>
            <a:ext cx="4446954" cy="769410"/>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pic>
        <p:nvPicPr>
          <p:cNvPr id="4" name="Billede 10" descr="Et billede, der indeholder sort, mørke&#10;&#10;Automatisk genereret beskrivelse">
            <a:extLst>
              <a:ext uri="{FF2B5EF4-FFF2-40B4-BE49-F238E27FC236}">
                <a16:creationId xmlns:a16="http://schemas.microsoft.com/office/drawing/2014/main" id="{1CA0DC3F-623B-554F-BB96-24EA5435AD0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407959218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med billede højre">
    <p:bg>
      <p:bgPr>
        <a:solidFill>
          <a:schemeClr val="accent6">
            <a:alpha val="77000"/>
          </a:schemeClr>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1A97AF12-67B3-F2F9-6E32-DA0AF88A36E0}"/>
              </a:ext>
            </a:extLst>
          </p:cNvPr>
          <p:cNvSpPr/>
          <p:nvPr userDrawn="1"/>
        </p:nvSpPr>
        <p:spPr>
          <a:xfrm>
            <a:off x="1150188" y="1026544"/>
            <a:ext cx="9891624" cy="4804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6096000" y="1026543"/>
            <a:ext cx="4945812" cy="4804913"/>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12" name="Pladsholder til tekst 11">
            <a:extLst>
              <a:ext uri="{FF2B5EF4-FFF2-40B4-BE49-F238E27FC236}">
                <a16:creationId xmlns:a16="http://schemas.microsoft.com/office/drawing/2014/main" id="{E745A75A-C20F-A2B1-1E37-A7AEF37DC413}"/>
              </a:ext>
            </a:extLst>
          </p:cNvPr>
          <p:cNvSpPr>
            <a:spLocks noGrp="1"/>
          </p:cNvSpPr>
          <p:nvPr>
            <p:ph type="body" sz="quarter" idx="11"/>
          </p:nvPr>
        </p:nvSpPr>
        <p:spPr>
          <a:xfrm>
            <a:off x="1509623" y="1276686"/>
            <a:ext cx="4266487"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14" name="Pladsholder til tekst 13">
            <a:extLst>
              <a:ext uri="{FF2B5EF4-FFF2-40B4-BE49-F238E27FC236}">
                <a16:creationId xmlns:a16="http://schemas.microsoft.com/office/drawing/2014/main" id="{D5C8A285-7944-082F-EF17-266C02B40607}"/>
              </a:ext>
            </a:extLst>
          </p:cNvPr>
          <p:cNvSpPr>
            <a:spLocks noGrp="1"/>
          </p:cNvSpPr>
          <p:nvPr>
            <p:ph type="body" sz="quarter" idx="12"/>
          </p:nvPr>
        </p:nvSpPr>
        <p:spPr>
          <a:xfrm>
            <a:off x="1509623" y="2320506"/>
            <a:ext cx="4265702" cy="3260808"/>
          </a:xfrm>
          <a:prstGeom prst="rect">
            <a:avLst/>
          </a:prstGeom>
        </p:spPr>
        <p:txBody>
          <a:bodyPr/>
          <a:lstStyle>
            <a:lvl1pPr marL="0" indent="0">
              <a:buNone/>
              <a:defRPr lang="da-DK" sz="1800" kern="1200" smtClean="0">
                <a:solidFill>
                  <a:schemeClr val="accent6"/>
                </a:solidFill>
                <a:latin typeface="+mn-lt"/>
                <a:ea typeface="+mj-ea"/>
                <a:cs typeface="+mj-cs"/>
              </a:defRPr>
            </a:lvl1pPr>
          </a:lstStyle>
          <a:p>
            <a:pPr lvl="0"/>
            <a:r>
              <a:rPr lang="da-DK"/>
              <a:t>Klik for at redigere teksttypografierne i masteren</a:t>
            </a:r>
          </a:p>
        </p:txBody>
      </p:sp>
      <p:pic>
        <p:nvPicPr>
          <p:cNvPr id="4" name="Billede 12">
            <a:extLst>
              <a:ext uri="{FF2B5EF4-FFF2-40B4-BE49-F238E27FC236}">
                <a16:creationId xmlns:a16="http://schemas.microsoft.com/office/drawing/2014/main" id="{ADF37EF3-7D3F-BEED-9E3D-F9CFE7BE59B9}"/>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118785" y="185293"/>
            <a:ext cx="1803600" cy="684000"/>
          </a:xfrm>
          <a:prstGeom prst="rect">
            <a:avLst/>
          </a:prstGeom>
        </p:spPr>
      </p:pic>
    </p:spTree>
    <p:extLst>
      <p:ext uri="{BB962C8B-B14F-4D97-AF65-F5344CB8AC3E}">
        <p14:creationId xmlns:p14="http://schemas.microsoft.com/office/powerpoint/2010/main" val="3173184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med billede venstre">
    <p:bg>
      <p:bgPr>
        <a:solidFill>
          <a:schemeClr val="bg1">
            <a:alpha val="77000"/>
          </a:schemeClr>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B50358C-25AA-1006-A7D7-C0EB1679BC4F}"/>
              </a:ext>
            </a:extLst>
          </p:cNvPr>
          <p:cNvSpPr/>
          <p:nvPr userDrawn="1"/>
        </p:nvSpPr>
        <p:spPr>
          <a:xfrm>
            <a:off x="0" y="0"/>
            <a:ext cx="350831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809553" y="1117831"/>
            <a:ext cx="5125421" cy="4622338"/>
          </a:xfrm>
          <a:prstGeom prst="rect">
            <a:avLst/>
          </a:prstGeom>
        </p:spPr>
        <p:txBody>
          <a:bodyPr wrap="square" anchor="ctr">
            <a:noAutofit/>
          </a:bodyPr>
          <a:lstStyle>
            <a:lvl1pPr marL="0" indent="0" algn="ctr">
              <a:buNone/>
              <a:defRPr sz="16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3" name="Pladsholder til tekst 11">
            <a:extLst>
              <a:ext uri="{FF2B5EF4-FFF2-40B4-BE49-F238E27FC236}">
                <a16:creationId xmlns:a16="http://schemas.microsoft.com/office/drawing/2014/main" id="{59EDE253-6EC0-93C7-A55D-015A8F6A5654}"/>
              </a:ext>
            </a:extLst>
          </p:cNvPr>
          <p:cNvSpPr>
            <a:spLocks noGrp="1"/>
          </p:cNvSpPr>
          <p:nvPr>
            <p:ph type="body" sz="quarter" idx="11"/>
          </p:nvPr>
        </p:nvSpPr>
        <p:spPr>
          <a:xfrm>
            <a:off x="6452558" y="1117831"/>
            <a:ext cx="4929889" cy="841357"/>
          </a:xfrm>
          <a:prstGeom prst="rect">
            <a:avLst/>
          </a:prstGeom>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
        <p:nvSpPr>
          <p:cNvPr id="7" name="Pladsholder til tekst 11">
            <a:extLst>
              <a:ext uri="{FF2B5EF4-FFF2-40B4-BE49-F238E27FC236}">
                <a16:creationId xmlns:a16="http://schemas.microsoft.com/office/drawing/2014/main" id="{B940A7E6-444D-0C88-B493-63C4B7DE8AEE}"/>
              </a:ext>
            </a:extLst>
          </p:cNvPr>
          <p:cNvSpPr>
            <a:spLocks noGrp="1"/>
          </p:cNvSpPr>
          <p:nvPr>
            <p:ph type="body" sz="quarter" idx="12"/>
          </p:nvPr>
        </p:nvSpPr>
        <p:spPr>
          <a:xfrm>
            <a:off x="6452558" y="2090057"/>
            <a:ext cx="4929889" cy="3650112"/>
          </a:xfrm>
          <a:prstGeom prst="rect">
            <a:avLst/>
          </a:prstGeom>
        </p:spPr>
        <p:txBody>
          <a:bodyPr anchor="t"/>
          <a:lstStyle>
            <a:lvl1pPr marL="0" indent="0" algn="l">
              <a:buNone/>
              <a:defRPr lang="da-DK" sz="1800" kern="1200" dirty="0">
                <a:solidFill>
                  <a:schemeClr val="accent6"/>
                </a:solidFill>
                <a:latin typeface="+mj-lt"/>
                <a:ea typeface="+mj-ea"/>
                <a:cs typeface="+mj-cs"/>
              </a:defRPr>
            </a:lvl1pPr>
          </a:lstStyle>
          <a:p>
            <a:pPr lvl="0"/>
            <a:r>
              <a:rPr lang="da-DK"/>
              <a:t>Klik for at redigere teksttypografierne i masteren</a:t>
            </a:r>
          </a:p>
        </p:txBody>
      </p:sp>
      <p:pic>
        <p:nvPicPr>
          <p:cNvPr id="2" name="Billede 10" descr="Et billede, der indeholder sort, mørke&#10;&#10;Automatisk genereret beskrivelse">
            <a:extLst>
              <a:ext uri="{FF2B5EF4-FFF2-40B4-BE49-F238E27FC236}">
                <a16:creationId xmlns:a16="http://schemas.microsoft.com/office/drawing/2014/main" id="{97EE718E-9FFA-7D6E-17C3-E19E415AD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6372" y="233037"/>
            <a:ext cx="1818896" cy="686752"/>
          </a:xfrm>
          <a:prstGeom prst="rect">
            <a:avLst/>
          </a:prstGeom>
        </p:spPr>
      </p:pic>
    </p:spTree>
    <p:extLst>
      <p:ext uri="{BB962C8B-B14F-4D97-AF65-F5344CB8AC3E}">
        <p14:creationId xmlns:p14="http://schemas.microsoft.com/office/powerpoint/2010/main" val="3663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e billeder">
    <p:spTree>
      <p:nvGrpSpPr>
        <p:cNvPr id="1" name=""/>
        <p:cNvGrpSpPr/>
        <p:nvPr/>
      </p:nvGrpSpPr>
      <p:grpSpPr>
        <a:xfrm>
          <a:off x="0" y="0"/>
          <a:ext cx="0" cy="0"/>
          <a:chOff x="0" y="0"/>
          <a:chExt cx="0" cy="0"/>
        </a:xfrm>
      </p:grpSpPr>
      <p:sp>
        <p:nvSpPr>
          <p:cNvPr id="5" name="Pladsholder til billede 18">
            <a:extLst>
              <a:ext uri="{FF2B5EF4-FFF2-40B4-BE49-F238E27FC236}">
                <a16:creationId xmlns:a16="http://schemas.microsoft.com/office/drawing/2014/main" id="{BE85473A-D9CD-EB2B-F2D2-A3485C389303}"/>
              </a:ext>
            </a:extLst>
          </p:cNvPr>
          <p:cNvSpPr>
            <a:spLocks noGrp="1"/>
          </p:cNvSpPr>
          <p:nvPr>
            <p:ph type="pic" sz="quarter" idx="10" hasCustomPrompt="1"/>
          </p:nvPr>
        </p:nvSpPr>
        <p:spPr>
          <a:xfrm>
            <a:off x="-1" y="-1"/>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9" name="Pladsholder til billede 18">
            <a:extLst>
              <a:ext uri="{FF2B5EF4-FFF2-40B4-BE49-F238E27FC236}">
                <a16:creationId xmlns:a16="http://schemas.microsoft.com/office/drawing/2014/main" id="{FC2A6DCB-B944-BADD-4C2B-2AEE97014483}"/>
              </a:ext>
            </a:extLst>
          </p:cNvPr>
          <p:cNvSpPr>
            <a:spLocks noGrp="1"/>
          </p:cNvSpPr>
          <p:nvPr>
            <p:ph type="pic" sz="quarter" idx="13"/>
          </p:nvPr>
        </p:nvSpPr>
        <p:spPr>
          <a:xfrm>
            <a:off x="6086669" y="3432220"/>
            <a:ext cx="6183086" cy="3451270"/>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7" name="Pladsholder til billede 18">
            <a:extLst>
              <a:ext uri="{FF2B5EF4-FFF2-40B4-BE49-F238E27FC236}">
                <a16:creationId xmlns:a16="http://schemas.microsoft.com/office/drawing/2014/main" id="{78ABFC04-A675-ADAA-ADFB-D700685BDAB2}"/>
              </a:ext>
            </a:extLst>
          </p:cNvPr>
          <p:cNvSpPr>
            <a:spLocks noGrp="1"/>
          </p:cNvSpPr>
          <p:nvPr>
            <p:ph type="pic" sz="quarter" idx="11" hasCustomPrompt="1"/>
          </p:nvPr>
        </p:nvSpPr>
        <p:spPr>
          <a:xfrm>
            <a:off x="6096000" y="-2"/>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dirty="0"/>
              <a:t>Indsæt billede ved at trykke</a:t>
            </a:r>
          </a:p>
          <a:p>
            <a:r>
              <a:rPr lang="da-DK" dirty="0"/>
              <a:t>på ikonet</a:t>
            </a:r>
          </a:p>
          <a:p>
            <a:endParaRPr lang="da-DK" dirty="0"/>
          </a:p>
          <a:p>
            <a:endParaRPr lang="da-DK" dirty="0"/>
          </a:p>
          <a:p>
            <a:endParaRPr lang="da-DK" dirty="0"/>
          </a:p>
        </p:txBody>
      </p:sp>
      <p:sp>
        <p:nvSpPr>
          <p:cNvPr id="8" name="Pladsholder til billede 18">
            <a:extLst>
              <a:ext uri="{FF2B5EF4-FFF2-40B4-BE49-F238E27FC236}">
                <a16:creationId xmlns:a16="http://schemas.microsoft.com/office/drawing/2014/main" id="{01B1B245-1870-6F63-E15B-5A42484D1456}"/>
              </a:ext>
            </a:extLst>
          </p:cNvPr>
          <p:cNvSpPr>
            <a:spLocks noGrp="1"/>
          </p:cNvSpPr>
          <p:nvPr>
            <p:ph type="pic" sz="quarter" idx="12"/>
          </p:nvPr>
        </p:nvSpPr>
        <p:spPr>
          <a:xfrm>
            <a:off x="-9525" y="3441746"/>
            <a:ext cx="6096001" cy="3429001"/>
          </a:xfrm>
          <a:prstGeom prst="rect">
            <a:avLst/>
          </a:prstGeom>
        </p:spPr>
        <p:txBody>
          <a:bodyPr wrap="square" anchor="ctr">
            <a:noAutofit/>
          </a:bodyPr>
          <a:lstStyle>
            <a:lvl1pPr marL="0" indent="0" algn="ctr">
              <a:buNone/>
              <a:defRPr sz="1200">
                <a:solidFill>
                  <a:schemeClr val="accent4"/>
                </a:solidFill>
              </a:defRPr>
            </a:lvl1pPr>
          </a:lstStyle>
          <a:p>
            <a:r>
              <a:rPr lang="da-DK"/>
              <a:t>Klik på ikonet for at tilføje et billede</a:t>
            </a:r>
            <a:endParaRPr lang="da-DK" dirty="0"/>
          </a:p>
        </p:txBody>
      </p:sp>
      <p:sp>
        <p:nvSpPr>
          <p:cNvPr id="3" name="Pladsholder til tekst 11">
            <a:extLst>
              <a:ext uri="{FF2B5EF4-FFF2-40B4-BE49-F238E27FC236}">
                <a16:creationId xmlns:a16="http://schemas.microsoft.com/office/drawing/2014/main" id="{28000BE1-CFA9-0B2C-3A46-EFDA07107F07}"/>
              </a:ext>
            </a:extLst>
          </p:cNvPr>
          <p:cNvSpPr>
            <a:spLocks noGrp="1"/>
          </p:cNvSpPr>
          <p:nvPr>
            <p:ph type="body" sz="quarter" idx="14"/>
          </p:nvPr>
        </p:nvSpPr>
        <p:spPr>
          <a:xfrm>
            <a:off x="3475081" y="2918690"/>
            <a:ext cx="5241838" cy="1046109"/>
          </a:xfrm>
          <a:prstGeom prst="rect">
            <a:avLst/>
          </a:prstGeom>
          <a:solidFill>
            <a:schemeClr val="accent3"/>
          </a:solidFill>
        </p:spPr>
        <p:txBody>
          <a:bodyPr anchor="ctr"/>
          <a:lstStyle>
            <a:lvl1pPr marL="0" indent="0" algn="ctr">
              <a:buNone/>
              <a:defRPr lang="da-DK" sz="2800" kern="1200" dirty="0">
                <a:solidFill>
                  <a:schemeClr val="accent6"/>
                </a:solidFill>
                <a:latin typeface="+mj-lt"/>
                <a:ea typeface="+mj-ea"/>
                <a:cs typeface="+mj-cs"/>
              </a:defRPr>
            </a:lvl1pPr>
          </a:lstStyle>
          <a:p>
            <a:pPr lvl="0"/>
            <a:r>
              <a:rPr lang="da-DK"/>
              <a:t>Klik for at redigere teksttypografierne i masteren</a:t>
            </a:r>
          </a:p>
        </p:txBody>
      </p:sp>
    </p:spTree>
    <p:extLst>
      <p:ext uri="{BB962C8B-B14F-4D97-AF65-F5344CB8AC3E}">
        <p14:creationId xmlns:p14="http://schemas.microsoft.com/office/powerpoint/2010/main" val="4715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48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D6ECC-5ECB-2292-C20F-222C23CF54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7F80409-D25E-9ECB-5F25-845432A771E8}"/>
              </a:ext>
            </a:extLst>
          </p:cNvPr>
          <p:cNvSpPr>
            <a:spLocks noGrp="1"/>
          </p:cNvSpPr>
          <p:nvPr>
            <p:ph type="body" sz="quarter" idx="10"/>
          </p:nvPr>
        </p:nvSpPr>
        <p:spPr>
          <a:xfrm>
            <a:off x="810241" y="5281159"/>
            <a:ext cx="9982200" cy="908391"/>
          </a:xfrm>
        </p:spPr>
        <p:txBody>
          <a:bodyPr anchor="ctr">
            <a:normAutofit/>
          </a:bodyPr>
          <a:lstStyle/>
          <a:p>
            <a:r>
              <a:rPr lang="da-DK" dirty="0"/>
              <a:t>Forretningsforståelse</a:t>
            </a:r>
          </a:p>
        </p:txBody>
      </p:sp>
      <p:sp>
        <p:nvSpPr>
          <p:cNvPr id="6" name="Tekstfelt 5">
            <a:extLst>
              <a:ext uri="{FF2B5EF4-FFF2-40B4-BE49-F238E27FC236}">
                <a16:creationId xmlns:a16="http://schemas.microsoft.com/office/drawing/2014/main" id="{3E05116D-4251-EA37-5ED6-C697322C7F1D}"/>
              </a:ext>
            </a:extLst>
          </p:cNvPr>
          <p:cNvSpPr txBox="1"/>
          <p:nvPr/>
        </p:nvSpPr>
        <p:spPr>
          <a:xfrm>
            <a:off x="2834824" y="3048351"/>
            <a:ext cx="59330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white"/>
                </a:solidFill>
                <a:effectLst/>
                <a:uLnTx/>
                <a:uFillTx/>
                <a:latin typeface="Montserrat"/>
                <a:ea typeface="+mn-ea"/>
                <a:cs typeface="+mn-cs"/>
              </a:rPr>
              <a:t>Modul 2 Business Model </a:t>
            </a:r>
            <a:r>
              <a:rPr kumimoji="0" lang="da-DK" sz="2800" b="0" i="0" u="none" strike="noStrike" kern="1200" cap="none" spc="0" normalizeH="0" baseline="0" noProof="0" dirty="0" err="1">
                <a:ln>
                  <a:noFill/>
                </a:ln>
                <a:solidFill>
                  <a:prstClr val="white"/>
                </a:solidFill>
                <a:effectLst/>
                <a:uLnTx/>
                <a:uFillTx/>
                <a:latin typeface="Montserrat"/>
                <a:ea typeface="+mn-ea"/>
                <a:cs typeface="+mn-cs"/>
              </a:rPr>
              <a:t>Canvas</a:t>
            </a:r>
            <a:endParaRPr kumimoji="0" lang="da-DK" sz="2800" b="0" i="0" u="none" strike="noStrike" kern="1200" cap="none" spc="0" normalizeH="0" baseline="0" noProof="0" dirty="0">
              <a:ln>
                <a:noFill/>
              </a:ln>
              <a:solidFill>
                <a:prstClr val="white"/>
              </a:solidFill>
              <a:effectLst/>
              <a:uLnTx/>
              <a:uFillTx/>
              <a:latin typeface="Montserrat"/>
              <a:ea typeface="+mn-ea"/>
              <a:cs typeface="+mn-cs"/>
            </a:endParaRPr>
          </a:p>
        </p:txBody>
      </p:sp>
    </p:spTree>
    <p:extLst>
      <p:ext uri="{BB962C8B-B14F-4D97-AF65-F5344CB8AC3E}">
        <p14:creationId xmlns:p14="http://schemas.microsoft.com/office/powerpoint/2010/main" val="1271116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3C152-942B-B9F2-1DC5-191BC0B5E0FB}"/>
              </a:ext>
            </a:extLst>
          </p:cNvPr>
          <p:cNvSpPr>
            <a:spLocks noGrp="1"/>
          </p:cNvSpPr>
          <p:nvPr>
            <p:ph type="title"/>
          </p:nvPr>
        </p:nvSpPr>
        <p:spPr/>
        <p:txBody>
          <a:bodyPr/>
          <a:lstStyle/>
          <a:p>
            <a:r>
              <a:rPr lang="da-DK" dirty="0"/>
              <a:t>LEGO eksempel</a:t>
            </a:r>
          </a:p>
        </p:txBody>
      </p:sp>
      <p:pic>
        <p:nvPicPr>
          <p:cNvPr id="5" name="Pladsholder til indhold 4">
            <a:extLst>
              <a:ext uri="{FF2B5EF4-FFF2-40B4-BE49-F238E27FC236}">
                <a16:creationId xmlns:a16="http://schemas.microsoft.com/office/drawing/2014/main" id="{B0EAEE4B-DF82-81B0-930C-7A27E61A1C17}"/>
              </a:ext>
            </a:extLst>
          </p:cNvPr>
          <p:cNvPicPr>
            <a:picLocks noGrp="1" noChangeAspect="1"/>
          </p:cNvPicPr>
          <p:nvPr>
            <p:ph sz="quarter" idx="10"/>
          </p:nvPr>
        </p:nvPicPr>
        <p:blipFill>
          <a:blip r:embed="rId3"/>
          <a:stretch>
            <a:fillRect/>
          </a:stretch>
        </p:blipFill>
        <p:spPr>
          <a:xfrm>
            <a:off x="1626360" y="1790700"/>
            <a:ext cx="8939280" cy="4398963"/>
          </a:xfrm>
        </p:spPr>
      </p:pic>
    </p:spTree>
    <p:extLst>
      <p:ext uri="{BB962C8B-B14F-4D97-AF65-F5344CB8AC3E}">
        <p14:creationId xmlns:p14="http://schemas.microsoft.com/office/powerpoint/2010/main" val="384805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ktangel 18">
            <a:extLst>
              <a:ext uri="{FF2B5EF4-FFF2-40B4-BE49-F238E27FC236}">
                <a16:creationId xmlns:a16="http://schemas.microsoft.com/office/drawing/2014/main" id="{A641B871-181F-45E9-AB73-AFE312F0B642}"/>
              </a:ext>
            </a:extLst>
          </p:cNvPr>
          <p:cNvSpPr/>
          <p:nvPr/>
        </p:nvSpPr>
        <p:spPr>
          <a:xfrm>
            <a:off x="2014484" y="1588981"/>
            <a:ext cx="7796005" cy="510082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9" name="Titel 8"/>
          <p:cNvSpPr>
            <a:spLocks noGrp="1"/>
          </p:cNvSpPr>
          <p:nvPr>
            <p:ph type="title"/>
          </p:nvPr>
        </p:nvSpPr>
        <p:spPr/>
        <p:txBody>
          <a:bodyPr/>
          <a:lstStyle/>
          <a:p>
            <a:r>
              <a:rPr lang="da-DK" dirty="0"/>
              <a:t>Forretningsmodel</a:t>
            </a:r>
          </a:p>
        </p:txBody>
      </p:sp>
      <p:sp>
        <p:nvSpPr>
          <p:cNvPr id="2" name="Pladsholder til indhold 1"/>
          <p:cNvSpPr>
            <a:spLocks noGrp="1"/>
          </p:cNvSpPr>
          <p:nvPr>
            <p:ph sz="quarter" idx="10"/>
          </p:nvPr>
        </p:nvSpPr>
        <p:spPr>
          <a:xfrm>
            <a:off x="-63904" y="1771042"/>
            <a:ext cx="10515600" cy="4398291"/>
          </a:xfrm>
          <a:prstGeom prst="rect">
            <a:avLst/>
          </a:prstGeom>
          <a:noFill/>
        </p:spPr>
        <p:txBody>
          <a:bodyPr/>
          <a:lstStyle/>
          <a:p>
            <a:pPr algn="ctr">
              <a:spcBef>
                <a:spcPts val="0"/>
              </a:spcBef>
            </a:pPr>
            <a:r>
              <a:rPr lang="da-DK" sz="2400" dirty="0">
                <a:solidFill>
                  <a:srgbClr val="10303F"/>
                </a:solidFill>
                <a:latin typeface="Tw Cen MT" panose="020B0602020104020603" pitchFamily="34" charset="0"/>
              </a:rPr>
              <a:t>Forretningsmodellen</a:t>
            </a:r>
          </a:p>
          <a:p>
            <a:pPr algn="ctr">
              <a:spcBef>
                <a:spcPts val="0"/>
              </a:spcBef>
            </a:pPr>
            <a:r>
              <a:rPr lang="da-DK" sz="2400" dirty="0">
                <a:solidFill>
                  <a:srgbClr val="10303F"/>
                </a:solidFill>
                <a:latin typeface="Tw Cen MT" panose="020B0602020104020603" pitchFamily="34" charset="0"/>
              </a:rPr>
              <a:t>=</a:t>
            </a:r>
          </a:p>
          <a:p>
            <a:pPr algn="ctr">
              <a:spcBef>
                <a:spcPts val="0"/>
              </a:spcBef>
            </a:pPr>
            <a:r>
              <a:rPr lang="da-DK" sz="2400" dirty="0">
                <a:solidFill>
                  <a:srgbClr val="10303F"/>
                </a:solidFill>
                <a:latin typeface="Tw Cen MT" panose="020B0602020104020603" pitchFamily="34" charset="0"/>
              </a:rPr>
              <a:t>Konfigurationen af virksomheden</a:t>
            </a:r>
          </a:p>
        </p:txBody>
      </p:sp>
      <p:sp>
        <p:nvSpPr>
          <p:cNvPr id="3" name="AutoShape 2" descr="Avanceret fragtberegning ud fra alle Ã¸nskelige kriterier"/>
          <p:cNvSpPr>
            <a:spLocks noChangeAspect="1" noChangeArrowheads="1"/>
          </p:cNvSpPr>
          <p:nvPr/>
        </p:nvSpPr>
        <p:spPr bwMode="auto">
          <a:xfrm>
            <a:off x="4794894"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Montserrat"/>
              <a:ea typeface="+mn-ea"/>
              <a:cs typeface="+mn-cs"/>
            </a:endParaRPr>
          </a:p>
        </p:txBody>
      </p:sp>
      <p:pic>
        <p:nvPicPr>
          <p:cNvPr id="2054" name="Picture 6" descr="Billedresultat for biler"/>
          <p:cNvPicPr>
            <a:picLocks noChangeAspect="1" noChangeArrowheads="1"/>
          </p:cNvPicPr>
          <p:nvPr/>
        </p:nvPicPr>
        <p:blipFill rotWithShape="1">
          <a:blip r:embed="rId3">
            <a:extLst>
              <a:ext uri="{28A0092B-C50C-407E-A947-70E740481C1C}">
                <a14:useLocalDpi xmlns:a14="http://schemas.microsoft.com/office/drawing/2010/main" val="0"/>
              </a:ext>
            </a:extLst>
          </a:blip>
          <a:srcRect b="12938"/>
          <a:stretch/>
        </p:blipFill>
        <p:spPr bwMode="auto">
          <a:xfrm>
            <a:off x="8577039" y="1209935"/>
            <a:ext cx="1948086" cy="11083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illedresultat for falck b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0051" y="2419350"/>
            <a:ext cx="1948086" cy="11059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illedresultat for kampvog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018" b="20118"/>
          <a:stretch/>
        </p:blipFill>
        <p:spPr bwMode="auto">
          <a:xfrm>
            <a:off x="8577039" y="3508352"/>
            <a:ext cx="1948086" cy="110839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Billedresultat for vejtroml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848" b="10536"/>
          <a:stretch/>
        </p:blipFill>
        <p:spPr bwMode="auto">
          <a:xfrm>
            <a:off x="8577039" y="4658787"/>
            <a:ext cx="1948086" cy="11083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Lige forbindelse 5"/>
          <p:cNvCxnSpPr/>
          <p:nvPr/>
        </p:nvCxnSpPr>
        <p:spPr>
          <a:xfrm>
            <a:off x="2355007" y="2125054"/>
            <a:ext cx="5184577" cy="0"/>
          </a:xfrm>
          <a:prstGeom prst="line">
            <a:avLst/>
          </a:prstGeom>
          <a:ln>
            <a:solidFill>
              <a:srgbClr val="10303F"/>
            </a:solidFill>
          </a:ln>
        </p:spPr>
        <p:style>
          <a:lnRef idx="1">
            <a:schemeClr val="accent1"/>
          </a:lnRef>
          <a:fillRef idx="0">
            <a:schemeClr val="accent1"/>
          </a:fillRef>
          <a:effectRef idx="0">
            <a:schemeClr val="accent1"/>
          </a:effectRef>
          <a:fontRef idx="minor">
            <a:schemeClr val="tx1"/>
          </a:fontRef>
        </p:style>
      </p:cxnSp>
      <p:sp>
        <p:nvSpPr>
          <p:cNvPr id="13" name="Pladsholder til indhold 1"/>
          <p:cNvSpPr txBox="1">
            <a:spLocks/>
          </p:cNvSpPr>
          <p:nvPr/>
        </p:nvSpPr>
        <p:spPr>
          <a:xfrm>
            <a:off x="1738089" y="2282324"/>
            <a:ext cx="6010275" cy="1962530"/>
          </a:xfrm>
          <a:prstGeom prst="rect">
            <a:avLst/>
          </a:prstGeom>
          <a:noFill/>
          <a:ln>
            <a:noFill/>
          </a:ln>
        </p:spPr>
        <p:txBody>
          <a:bodyPr vert="horz" wrap="square" lIns="91440" tIns="45720" rIns="91440" bIns="45720" anchor="t" anchorCtr="0" compatLnSpc="1"/>
          <a:lst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da-DK"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da-DK"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da-DK"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da-DK"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da-DK" sz="2000" b="0" i="0" u="none" strike="noStrike" kern="1200" cap="none" spc="0" baseline="0">
                <a:solidFill>
                  <a:srgbClr val="000000"/>
                </a:solidFill>
                <a:uFillTx/>
                <a:latin typeface="Calibri"/>
              </a:defRPr>
            </a:lvl5pPr>
          </a:lstStyle>
          <a:p>
            <a:pPr marL="0" marR="0" lvl="0" indent="0" algn="ctr" defTabSz="914400" rtl="0" eaLnBrk="1" fontAlgn="auto" latinLnBrk="0" hangingPunct="1">
              <a:lnSpc>
                <a:spcPct val="100000"/>
              </a:lnSpc>
              <a:spcBef>
                <a:spcPts val="0"/>
              </a:spcBef>
              <a:spcAft>
                <a:spcPts val="1200"/>
              </a:spcAft>
              <a:buClrTx/>
              <a:buSzPct val="100000"/>
              <a:buFont typeface="Arial" pitchFamily="34"/>
              <a:buNone/>
              <a:tabLst/>
              <a:defRPr/>
            </a:pPr>
            <a:r>
              <a:rPr kumimoji="0" lang="da-DK" sz="1600" b="1" i="0" u="none" strike="noStrike" kern="1200" cap="none" spc="0" normalizeH="0" baseline="0" noProof="0" dirty="0">
                <a:ln>
                  <a:noFill/>
                </a:ln>
                <a:solidFill>
                  <a:srgbClr val="10303F"/>
                </a:solidFill>
                <a:effectLst/>
                <a:uLnTx/>
                <a:uFillTx/>
                <a:latin typeface="Tw Cen MT" panose="020B0602020104020603" pitchFamily="34" charset="0"/>
                <a:ea typeface="+mn-ea"/>
                <a:cs typeface="+mn-cs"/>
              </a:rPr>
              <a:t>”Den rigtige forretningsmodel” er situationsafhængig</a:t>
            </a:r>
          </a:p>
          <a:p>
            <a:pPr marL="0" marR="0" lvl="0" indent="0" algn="ctr" defTabSz="914400" rtl="0" eaLnBrk="1" fontAlgn="auto" latinLnBrk="0" hangingPunct="1">
              <a:lnSpc>
                <a:spcPct val="100000"/>
              </a:lnSpc>
              <a:spcBef>
                <a:spcPts val="1200"/>
              </a:spcBef>
              <a:spcAft>
                <a:spcPts val="0"/>
              </a:spcAft>
              <a:buClrTx/>
              <a:buSzPct val="100000"/>
              <a:buFont typeface="Arial" pitchFamily="34"/>
              <a:buNone/>
              <a:tabLst/>
              <a:defRPr/>
            </a:pPr>
            <a:r>
              <a:rPr kumimoji="0" lang="da-DK" sz="1600" b="0" i="0" u="none" strike="noStrike" kern="1200" cap="none" spc="0" normalizeH="0" baseline="0" noProof="0" dirty="0">
                <a:ln>
                  <a:noFill/>
                </a:ln>
                <a:solidFill>
                  <a:srgbClr val="10303F"/>
                </a:solidFill>
                <a:effectLst/>
                <a:uLnTx/>
                <a:uFillTx/>
                <a:latin typeface="Tw Cen MT" panose="020B0602020104020603" pitchFamily="34" charset="0"/>
                <a:ea typeface="+mn-ea"/>
                <a:cs typeface="+mn-cs"/>
              </a:rPr>
              <a:t>.. Ligesom køretøjer konfigureres til at opfylde deres formål, skal forretningsmodellen også tilpasses virksomhedens situation og opgave</a:t>
            </a:r>
          </a:p>
          <a:p>
            <a:pPr marL="0" marR="0" lvl="0" indent="0" algn="ctr" defTabSz="914400" rtl="0" eaLnBrk="1" fontAlgn="auto" latinLnBrk="0" hangingPunct="1">
              <a:lnSpc>
                <a:spcPct val="100000"/>
              </a:lnSpc>
              <a:spcBef>
                <a:spcPts val="1200"/>
              </a:spcBef>
              <a:spcAft>
                <a:spcPts val="0"/>
              </a:spcAft>
              <a:buClrTx/>
              <a:buSzPct val="100000"/>
              <a:buFont typeface="Arial" pitchFamily="34"/>
              <a:buNone/>
              <a:tabLst/>
              <a:defRPr/>
            </a:pPr>
            <a:r>
              <a:rPr kumimoji="0" lang="da-DK" sz="1600" b="0" i="0" u="none" strike="noStrike" kern="1200" cap="none" spc="0" normalizeH="0" baseline="0" noProof="0" dirty="0">
                <a:ln>
                  <a:noFill/>
                </a:ln>
                <a:solidFill>
                  <a:srgbClr val="10303F"/>
                </a:solidFill>
                <a:effectLst/>
                <a:uLnTx/>
                <a:uFillTx/>
                <a:latin typeface="Tw Cen MT" panose="020B0602020104020603" pitchFamily="34" charset="0"/>
                <a:ea typeface="+mn-ea"/>
                <a:cs typeface="+mn-cs"/>
              </a:rPr>
              <a:t>.. Den skal løbende udvikles til virksomhedens skiftende forhold (marked, teknologi, kundepræferencer)</a:t>
            </a:r>
          </a:p>
          <a:p>
            <a:pPr marL="0" marR="0" lvl="0" indent="0" algn="ctr" defTabSz="914400" rtl="0" eaLnBrk="1" fontAlgn="auto" latinLnBrk="0" hangingPunct="1">
              <a:lnSpc>
                <a:spcPct val="100000"/>
              </a:lnSpc>
              <a:spcBef>
                <a:spcPts val="1200"/>
              </a:spcBef>
              <a:spcAft>
                <a:spcPts val="0"/>
              </a:spcAft>
              <a:buClrTx/>
              <a:buSzPct val="100000"/>
              <a:buFont typeface="Arial" pitchFamily="34"/>
              <a:buNone/>
              <a:tabLst/>
              <a:defRPr/>
            </a:pPr>
            <a:endParaRPr kumimoji="0" lang="da-DK" sz="1800" b="0" i="0" u="none" strike="noStrike" kern="1200" cap="none" spc="0" normalizeH="0" baseline="0" noProof="0" dirty="0">
              <a:ln>
                <a:noFill/>
              </a:ln>
              <a:solidFill>
                <a:srgbClr val="10303F"/>
              </a:solidFill>
              <a:effectLst/>
              <a:uLnTx/>
              <a:uFillTx/>
              <a:latin typeface="Tw Cen MT" panose="020B0602020104020603"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Pct val="100000"/>
              <a:buFont typeface="Arial" pitchFamily="34"/>
              <a:buNone/>
              <a:tabLst/>
              <a:defRPr/>
            </a:pPr>
            <a:endParaRPr kumimoji="0" lang="da-DK" sz="2800" b="0" i="0" u="none" strike="noStrike" kern="1200" cap="none" spc="0" normalizeH="0" baseline="0" noProof="0" dirty="0">
              <a:ln>
                <a:noFill/>
              </a:ln>
              <a:solidFill>
                <a:srgbClr val="10303F"/>
              </a:solidFill>
              <a:effectLst/>
              <a:uLnTx/>
              <a:uFillTx/>
              <a:latin typeface="Tw Cen MT" panose="020B0602020104020603" pitchFamily="34" charset="0"/>
              <a:ea typeface="+mn-ea"/>
              <a:cs typeface="+mn-cs"/>
            </a:endParaRPr>
          </a:p>
        </p:txBody>
      </p:sp>
      <p:cxnSp>
        <p:nvCxnSpPr>
          <p:cNvPr id="17" name="Lige forbindelse 16"/>
          <p:cNvCxnSpPr/>
          <p:nvPr/>
        </p:nvCxnSpPr>
        <p:spPr>
          <a:xfrm>
            <a:off x="2355007" y="4244854"/>
            <a:ext cx="5184577" cy="0"/>
          </a:xfrm>
          <a:prstGeom prst="line">
            <a:avLst/>
          </a:prstGeom>
          <a:ln>
            <a:solidFill>
              <a:srgbClr val="10303F"/>
            </a:solidFill>
          </a:ln>
        </p:spPr>
        <p:style>
          <a:lnRef idx="1">
            <a:schemeClr val="accent1"/>
          </a:lnRef>
          <a:fillRef idx="0">
            <a:schemeClr val="accent1"/>
          </a:fillRef>
          <a:effectRef idx="0">
            <a:schemeClr val="accent1"/>
          </a:effectRef>
          <a:fontRef idx="minor">
            <a:schemeClr val="tx1"/>
          </a:fontRef>
        </p:style>
      </p:cxnSp>
      <p:pic>
        <p:nvPicPr>
          <p:cNvPr id="4" name="Picture 6" descr="Det er gået helt galt... - Dragør TennisDragør Tennis">
            <a:extLst>
              <a:ext uri="{FF2B5EF4-FFF2-40B4-BE49-F238E27FC236}">
                <a16:creationId xmlns:a16="http://schemas.microsoft.com/office/drawing/2014/main" id="{13E36D93-86B1-4BDD-9CD2-45C2B86CA8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1375" y="4414994"/>
            <a:ext cx="664960" cy="6649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Billedresultat for TDC logo">
            <a:extLst>
              <a:ext uri="{FF2B5EF4-FFF2-40B4-BE49-F238E27FC236}">
                <a16:creationId xmlns:a16="http://schemas.microsoft.com/office/drawing/2014/main" id="{A4CFFDA9-5777-499A-8983-771DD8C9172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6497" y="4476310"/>
            <a:ext cx="664960" cy="56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9924A8-6400-450A-B297-B0952324F8E3}"/>
              </a:ext>
            </a:extLst>
          </p:cNvPr>
          <p:cNvSpPr>
            <a:spLocks noGrp="1"/>
          </p:cNvSpPr>
          <p:nvPr>
            <p:ph type="title"/>
          </p:nvPr>
        </p:nvSpPr>
        <p:spPr/>
        <p:txBody>
          <a:bodyPr/>
          <a:lstStyle/>
          <a:p>
            <a:r>
              <a:rPr lang="da-DK" dirty="0"/>
              <a:t>Mange forskellige typer virksomheder</a:t>
            </a:r>
          </a:p>
        </p:txBody>
      </p:sp>
      <p:sp>
        <p:nvSpPr>
          <p:cNvPr id="3" name="Pladsholder til indhold 2">
            <a:extLst>
              <a:ext uri="{FF2B5EF4-FFF2-40B4-BE49-F238E27FC236}">
                <a16:creationId xmlns:a16="http://schemas.microsoft.com/office/drawing/2014/main" id="{298E5D8B-06DE-ACBC-CD55-F2402DA37C67}"/>
              </a:ext>
            </a:extLst>
          </p:cNvPr>
          <p:cNvSpPr>
            <a:spLocks noGrp="1"/>
          </p:cNvSpPr>
          <p:nvPr>
            <p:ph sz="quarter" idx="10"/>
          </p:nvPr>
        </p:nvSpPr>
        <p:spPr/>
        <p:txBody>
          <a:bodyPr/>
          <a:lstStyle/>
          <a:p>
            <a:endParaRPr lang="da-DK" dirty="0"/>
          </a:p>
        </p:txBody>
      </p:sp>
      <p:pic>
        <p:nvPicPr>
          <p:cNvPr id="4" name="Picture 8">
            <a:extLst>
              <a:ext uri="{FF2B5EF4-FFF2-40B4-BE49-F238E27FC236}">
                <a16:creationId xmlns:a16="http://schemas.microsoft.com/office/drawing/2014/main" id="{60104F92-A736-C1A2-8165-2D2B4DC506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0067" y="2238396"/>
            <a:ext cx="5876462" cy="350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18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982166-9CC8-990F-519A-F21C1077F110}"/>
              </a:ext>
            </a:extLst>
          </p:cNvPr>
          <p:cNvSpPr>
            <a:spLocks noGrp="1"/>
          </p:cNvSpPr>
          <p:nvPr>
            <p:ph type="title"/>
          </p:nvPr>
        </p:nvSpPr>
        <p:spPr/>
        <p:txBody>
          <a:bodyPr/>
          <a:lstStyle/>
          <a:p>
            <a:r>
              <a:rPr lang="da-DK" dirty="0"/>
              <a:t>Business Model </a:t>
            </a:r>
            <a:r>
              <a:rPr lang="da-DK" dirty="0" err="1"/>
              <a:t>Canvas</a:t>
            </a:r>
            <a:r>
              <a:rPr lang="da-DK" dirty="0"/>
              <a:t> er en model til forretningsforståelse</a:t>
            </a:r>
          </a:p>
        </p:txBody>
      </p:sp>
      <p:pic>
        <p:nvPicPr>
          <p:cNvPr id="1026" name="Picture 2">
            <a:extLst>
              <a:ext uri="{FF2B5EF4-FFF2-40B4-BE49-F238E27FC236}">
                <a16:creationId xmlns:a16="http://schemas.microsoft.com/office/drawing/2014/main" id="{331E4A3A-7321-D7B3-D2D1-3AFCFCCC473F}"/>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p:blipFill>
        <p:spPr bwMode="auto">
          <a:xfrm>
            <a:off x="5222240" y="1790805"/>
            <a:ext cx="6131560" cy="4398963"/>
          </a:xfrm>
          <a:prstGeom prst="rect">
            <a:avLst/>
          </a:prstGeom>
          <a:solidFill>
            <a:srgbClr val="FFFFFF"/>
          </a:solidFill>
        </p:spPr>
      </p:pic>
      <p:sp>
        <p:nvSpPr>
          <p:cNvPr id="10" name="Tekstfelt 9">
            <a:extLst>
              <a:ext uri="{FF2B5EF4-FFF2-40B4-BE49-F238E27FC236}">
                <a16:creationId xmlns:a16="http://schemas.microsoft.com/office/drawing/2014/main" id="{D1A16B8F-7DBF-F857-06B4-BAD2AB31FE96}"/>
              </a:ext>
            </a:extLst>
          </p:cNvPr>
          <p:cNvSpPr txBox="1"/>
          <p:nvPr/>
        </p:nvSpPr>
        <p:spPr>
          <a:xfrm>
            <a:off x="952500" y="1790805"/>
            <a:ext cx="3552371"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B</a:t>
            </a:r>
            <a:r>
              <a:rPr kumimoji="0" lang="da-DK" sz="1800" b="0" i="0" u="none" strike="noStrike" kern="1200" cap="none" spc="0" normalizeH="0" baseline="0" noProof="0" dirty="0">
                <a:ln>
                  <a:noFill/>
                </a:ln>
                <a:solidFill>
                  <a:srgbClr val="000000"/>
                </a:solidFill>
                <a:effectLst/>
                <a:uLnTx/>
                <a:uFillTx/>
                <a:latin typeface="Montserrat"/>
                <a:ea typeface="+mn-ea"/>
                <a:cs typeface="+mn-cs"/>
              </a:rPr>
              <a:t>usiness Model </a:t>
            </a:r>
            <a:r>
              <a:rPr kumimoji="0" lang="da-DK" sz="1800" b="0" i="0" u="none" strike="noStrike" kern="1200" cap="none" spc="0" normalizeH="0" baseline="0" noProof="0" dirty="0" err="1">
                <a:ln>
                  <a:noFill/>
                </a:ln>
                <a:solidFill>
                  <a:srgbClr val="000000"/>
                </a:solidFill>
                <a:effectLst/>
                <a:uLnTx/>
                <a:uFillTx/>
                <a:latin typeface="Montserrat"/>
                <a:ea typeface="+mn-ea"/>
                <a:cs typeface="+mn-cs"/>
              </a:rPr>
              <a:t>Canvas</a:t>
            </a:r>
            <a:r>
              <a:rPr kumimoji="0" lang="da-DK" sz="1800" b="0" i="0" u="none" strike="noStrike" kern="1200" cap="none" spc="0" normalizeH="0" baseline="0" noProof="0" dirty="0">
                <a:ln>
                  <a:noFill/>
                </a:ln>
                <a:solidFill>
                  <a:srgbClr val="000000"/>
                </a:solidFill>
                <a:effectLst/>
                <a:uLnTx/>
                <a:uFillTx/>
                <a:latin typeface="Montserrat"/>
                <a:ea typeface="+mn-ea"/>
                <a:cs typeface="+mn-cs"/>
              </a:rPr>
              <a:t> er en simpel model, der kan beskrive, hvordan en virksomhed skaber, leverer og opfanger værdi. Det er en simpel og visuelt struktureret måde at få et overblik over de vigtigste dele af en virksomhed.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Montserrat"/>
                <a:ea typeface="+mn-ea"/>
                <a:cs typeface="+mn-cs"/>
              </a:rPr>
              <a:t>Den giver samtidig billede af den digitale- og IT understøttelse i forretningen.</a:t>
            </a:r>
          </a:p>
        </p:txBody>
      </p:sp>
      <p:sp>
        <p:nvSpPr>
          <p:cNvPr id="3" name="Tekstfelt 2">
            <a:extLst>
              <a:ext uri="{FF2B5EF4-FFF2-40B4-BE49-F238E27FC236}">
                <a16:creationId xmlns:a16="http://schemas.microsoft.com/office/drawing/2014/main" id="{D615B4B4-3B5C-2272-FC52-A7068CB2588D}"/>
              </a:ext>
            </a:extLst>
          </p:cNvPr>
          <p:cNvSpPr txBox="1"/>
          <p:nvPr/>
        </p:nvSpPr>
        <p:spPr>
          <a:xfrm>
            <a:off x="952500" y="6124694"/>
            <a:ext cx="6276340" cy="369332"/>
          </a:xfrm>
          <a:prstGeom prst="rect">
            <a:avLst/>
          </a:prstGeom>
          <a:noFill/>
        </p:spPr>
        <p:txBody>
          <a:bodyPr wrap="square">
            <a:spAutoFit/>
          </a:bodyPr>
          <a:lstStyle/>
          <a:p>
            <a:r>
              <a:rPr lang="da-DK" dirty="0"/>
              <a:t>https://www.youtube.com/watch?v=upCCPW8qlYY</a:t>
            </a:r>
          </a:p>
        </p:txBody>
      </p:sp>
    </p:spTree>
    <p:extLst>
      <p:ext uri="{BB962C8B-B14F-4D97-AF65-F5344CB8AC3E}">
        <p14:creationId xmlns:p14="http://schemas.microsoft.com/office/powerpoint/2010/main" val="211346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siness Model Canvas på Dansk | Download Gratis Skabelon">
            <a:extLst>
              <a:ext uri="{FF2B5EF4-FFF2-40B4-BE49-F238E27FC236}">
                <a16:creationId xmlns:a16="http://schemas.microsoft.com/office/drawing/2014/main" id="{C5519806-F0D8-406E-9072-A8F05D522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318348"/>
            <a:ext cx="8089900" cy="5137612"/>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a:extLst>
              <a:ext uri="{FF2B5EF4-FFF2-40B4-BE49-F238E27FC236}">
                <a16:creationId xmlns:a16="http://schemas.microsoft.com/office/drawing/2014/main" id="{71B802AE-A018-4AEA-A741-67EEC5F6AABE}"/>
              </a:ext>
            </a:extLst>
          </p:cNvPr>
          <p:cNvSpPr/>
          <p:nvPr/>
        </p:nvSpPr>
        <p:spPr>
          <a:xfrm>
            <a:off x="3007458" y="4324692"/>
            <a:ext cx="5437111" cy="14248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 name="Pladsholder til indhold 1">
            <a:extLst>
              <a:ext uri="{FF2B5EF4-FFF2-40B4-BE49-F238E27FC236}">
                <a16:creationId xmlns:a16="http://schemas.microsoft.com/office/drawing/2014/main" id="{1E543389-1839-4191-BF5E-1A6D7A86B6AB}"/>
              </a:ext>
            </a:extLst>
          </p:cNvPr>
          <p:cNvSpPr>
            <a:spLocks noGrp="1"/>
          </p:cNvSpPr>
          <p:nvPr>
            <p:ph sz="half" idx="1"/>
          </p:nvPr>
        </p:nvSpPr>
        <p:spPr>
          <a:xfrm>
            <a:off x="2724907" y="4324691"/>
            <a:ext cx="5437112" cy="1424851"/>
          </a:xfrm>
        </p:spPr>
        <p:txBody>
          <a:bodyPr/>
          <a:lstStyle/>
          <a:p>
            <a:pPr marL="342900" indent="-342900">
              <a:buFont typeface="Arial" panose="020B0604020202020204" pitchFamily="34" charset="0"/>
              <a:buChar char="•"/>
            </a:pPr>
            <a:r>
              <a:rPr lang="da-DK" dirty="0"/>
              <a:t>Hvad er fordelen ved Business Model </a:t>
            </a:r>
            <a:r>
              <a:rPr lang="da-DK" dirty="0" err="1"/>
              <a:t>Canvas</a:t>
            </a:r>
            <a:r>
              <a:rPr lang="da-DK" dirty="0"/>
              <a:t>?</a:t>
            </a:r>
            <a:endParaRPr lang="da-DK" sz="500" dirty="0"/>
          </a:p>
          <a:p>
            <a:pPr marL="342900" indent="-342900">
              <a:buFont typeface="Arial" panose="020B0604020202020204" pitchFamily="34" charset="0"/>
              <a:buChar char="•"/>
            </a:pPr>
            <a:r>
              <a:rPr lang="da-DK" dirty="0"/>
              <a:t>Hvorfor er den god til beskrivelse af en virksomhed?</a:t>
            </a:r>
          </a:p>
        </p:txBody>
      </p:sp>
      <p:sp>
        <p:nvSpPr>
          <p:cNvPr id="5" name="Rektangel 4">
            <a:extLst>
              <a:ext uri="{FF2B5EF4-FFF2-40B4-BE49-F238E27FC236}">
                <a16:creationId xmlns:a16="http://schemas.microsoft.com/office/drawing/2014/main" id="{6B49545F-8D34-4325-910D-8C7DBED61160}"/>
              </a:ext>
            </a:extLst>
          </p:cNvPr>
          <p:cNvSpPr/>
          <p:nvPr/>
        </p:nvSpPr>
        <p:spPr>
          <a:xfrm>
            <a:off x="2997159" y="4324692"/>
            <a:ext cx="5437111" cy="1424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Montserrat"/>
              <a:ea typeface="+mn-ea"/>
              <a:cs typeface="+mn-cs"/>
            </a:endParaRPr>
          </a:p>
        </p:txBody>
      </p:sp>
    </p:spTree>
    <p:extLst>
      <p:ext uri="{BB962C8B-B14F-4D97-AF65-F5344CB8AC3E}">
        <p14:creationId xmlns:p14="http://schemas.microsoft.com/office/powerpoint/2010/main" val="362411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rotWithShape="1">
          <a:blip r:embed="rId3"/>
          <a:srcRect b="11545"/>
          <a:stretch/>
        </p:blipFill>
        <p:spPr>
          <a:xfrm>
            <a:off x="5042415" y="1463604"/>
            <a:ext cx="5320785" cy="5165107"/>
          </a:xfrm>
          <a:prstGeom prst="rect">
            <a:avLst/>
          </a:prstGeom>
          <a:noFill/>
          <a:ln>
            <a:noFill/>
          </a:ln>
        </p:spPr>
      </p:pic>
      <p:sp>
        <p:nvSpPr>
          <p:cNvPr id="6" name="Tekstfelt 5">
            <a:extLst>
              <a:ext uri="{FF2B5EF4-FFF2-40B4-BE49-F238E27FC236}">
                <a16:creationId xmlns:a16="http://schemas.microsoft.com/office/drawing/2014/main" id="{8AF0CE55-98A3-4A21-A8E8-28347C4AA84F}"/>
              </a:ext>
            </a:extLst>
          </p:cNvPr>
          <p:cNvSpPr txBox="1"/>
          <p:nvPr/>
        </p:nvSpPr>
        <p:spPr>
          <a:xfrm>
            <a:off x="647700" y="1969461"/>
            <a:ext cx="3598890" cy="4001095"/>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Forretningsmodellen beskriver de ni vigtigste ”</a:t>
            </a:r>
            <a:r>
              <a:rPr kumimoji="0" lang="da-DK" sz="1600" b="0" i="0" u="none" strike="noStrike" kern="1200" cap="none" spc="0" normalizeH="0" baseline="0" noProof="0" dirty="0">
                <a:ln>
                  <a:noFill/>
                </a:ln>
                <a:solidFill>
                  <a:srgbClr val="C00000"/>
                </a:solidFill>
                <a:effectLst/>
                <a:uLnTx/>
                <a:uFillTx/>
                <a:latin typeface="Montserrat"/>
                <a:ea typeface="+mn-ea"/>
                <a:cs typeface="+mn-cs"/>
              </a:rPr>
              <a:t>byggesten</a:t>
            </a:r>
            <a:r>
              <a:rPr kumimoji="0" lang="da-DK" sz="1600" b="0" i="0" u="none" strike="noStrike" kern="1200" cap="none" spc="0" normalizeH="0" baseline="0" noProof="0" dirty="0">
                <a:ln>
                  <a:noFill/>
                </a:ln>
                <a:solidFill>
                  <a:prstClr val="black"/>
                </a:solidFill>
                <a:effectLst/>
                <a:uLnTx/>
                <a:uFillTx/>
                <a:latin typeface="Montserrat"/>
                <a:ea typeface="+mn-ea"/>
                <a:cs typeface="+mn-cs"/>
              </a:rPr>
              <a:t>” i en virksomhed</a:t>
            </a: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Business Model Canvas hjælper til at skabe </a:t>
            </a:r>
            <a:r>
              <a:rPr kumimoji="0" lang="da-DK" sz="1600" b="0" i="0" u="none" strike="noStrike" kern="1200" cap="none" spc="0" normalizeH="0" baseline="0" noProof="0" dirty="0">
                <a:ln>
                  <a:noFill/>
                </a:ln>
                <a:solidFill>
                  <a:srgbClr val="C00000"/>
                </a:solidFill>
                <a:effectLst/>
                <a:uLnTx/>
                <a:uFillTx/>
                <a:latin typeface="Montserrat"/>
                <a:ea typeface="+mn-ea"/>
                <a:cs typeface="+mn-cs"/>
              </a:rPr>
              <a:t>overblik</a:t>
            </a:r>
            <a:r>
              <a:rPr kumimoji="0" lang="da-DK" sz="1600" b="0" i="0" u="none" strike="noStrike" kern="1200" cap="none" spc="0" normalizeH="0" baseline="0" noProof="0" dirty="0">
                <a:ln>
                  <a:noFill/>
                </a:ln>
                <a:solidFill>
                  <a:prstClr val="black"/>
                </a:solidFill>
                <a:effectLst/>
                <a:uLnTx/>
                <a:uFillTx/>
                <a:latin typeface="Montserrat"/>
                <a:ea typeface="+mn-ea"/>
                <a:cs typeface="+mn-cs"/>
              </a:rPr>
              <a:t>.</a:t>
            </a: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Når du skabt overblik over modellen, som den ser ud </a:t>
            </a:r>
            <a:r>
              <a:rPr kumimoji="0" lang="da-DK" sz="1600" b="0" i="0" u="none" strike="noStrike" kern="1200" cap="none" spc="0" normalizeH="0" baseline="0" noProof="0" dirty="0">
                <a:ln>
                  <a:noFill/>
                </a:ln>
                <a:solidFill>
                  <a:srgbClr val="C00000"/>
                </a:solidFill>
                <a:effectLst/>
                <a:uLnTx/>
                <a:uFillTx/>
                <a:latin typeface="Montserrat"/>
                <a:ea typeface="+mn-ea"/>
                <a:cs typeface="+mn-cs"/>
              </a:rPr>
              <a:t>i dag</a:t>
            </a:r>
            <a:r>
              <a:rPr kumimoji="0" lang="da-DK" sz="1600" b="0" i="0" u="none" strike="noStrike" kern="1200" cap="none" spc="0" normalizeH="0" baseline="0" noProof="0" dirty="0">
                <a:ln>
                  <a:noFill/>
                </a:ln>
                <a:solidFill>
                  <a:prstClr val="black"/>
                </a:solidFill>
                <a:effectLst/>
                <a:uLnTx/>
                <a:uFillTx/>
                <a:latin typeface="Montserrat"/>
                <a:ea typeface="+mn-ea"/>
                <a:cs typeface="+mn-cs"/>
              </a:rPr>
              <a:t>, kan du arbejde på at finde </a:t>
            </a:r>
            <a:r>
              <a:rPr kumimoji="0" lang="da-DK" sz="1600" b="0" i="0" u="none" strike="noStrike" kern="1200" cap="none" spc="0" normalizeH="0" baseline="0" noProof="0" dirty="0">
                <a:ln>
                  <a:noFill/>
                </a:ln>
                <a:solidFill>
                  <a:srgbClr val="C00000"/>
                </a:solidFill>
                <a:effectLst/>
                <a:uLnTx/>
                <a:uFillTx/>
                <a:latin typeface="Montserrat"/>
                <a:ea typeface="+mn-ea"/>
                <a:cs typeface="+mn-cs"/>
              </a:rPr>
              <a:t>forbedringer</a:t>
            </a:r>
            <a:r>
              <a:rPr kumimoji="0" lang="da-DK" sz="1600" b="0" i="0" u="none" strike="noStrike" kern="1200" cap="none" spc="0" normalizeH="0" baseline="0" noProof="0" dirty="0">
                <a:ln>
                  <a:noFill/>
                </a:ln>
                <a:solidFill>
                  <a:prstClr val="black"/>
                </a:solidFill>
                <a:effectLst/>
                <a:uLnTx/>
                <a:uFillTx/>
                <a:latin typeface="Montserrat"/>
                <a:ea typeface="+mn-ea"/>
                <a:cs typeface="+mn-cs"/>
              </a:rPr>
              <a:t>, så den kommer til at passe til ”</a:t>
            </a:r>
            <a:r>
              <a:rPr kumimoji="0" lang="da-DK" sz="1600" b="0" i="0" u="none" strike="noStrike" kern="1200" cap="none" spc="0" normalizeH="0" baseline="0" noProof="0" dirty="0">
                <a:ln>
                  <a:noFill/>
                </a:ln>
                <a:solidFill>
                  <a:srgbClr val="C00000"/>
                </a:solidFill>
                <a:effectLst/>
                <a:uLnTx/>
                <a:uFillTx/>
                <a:latin typeface="Montserrat"/>
                <a:ea typeface="+mn-ea"/>
                <a:cs typeface="+mn-cs"/>
              </a:rPr>
              <a:t>i morgen</a:t>
            </a:r>
            <a:r>
              <a:rPr kumimoji="0" lang="da-DK" sz="1600" b="0" i="0" u="none" strike="noStrike" kern="1200" cap="none" spc="0" normalizeH="0" baseline="0" noProof="0" dirty="0">
                <a:ln>
                  <a:noFill/>
                </a:ln>
                <a:solidFill>
                  <a:prstClr val="black"/>
                </a:solidFill>
                <a:effectLst/>
                <a:uLnTx/>
                <a:uFillTx/>
                <a:latin typeface="Montserrat"/>
                <a:ea typeface="+mn-ea"/>
                <a:cs typeface="+mn-cs"/>
              </a:rPr>
              <a:t>”</a:t>
            </a: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600" b="0" i="0" u="none" strike="noStrike" kern="1200" cap="none" spc="0" normalizeH="0" baseline="0" noProof="0" dirty="0">
                <a:ln>
                  <a:noFill/>
                </a:ln>
                <a:solidFill>
                  <a:prstClr val="black"/>
                </a:solidFill>
                <a:effectLst/>
                <a:uLnTx/>
                <a:uFillTx/>
                <a:latin typeface="Montserrat"/>
                <a:ea typeface="+mn-ea"/>
                <a:cs typeface="+mn-cs"/>
              </a:rPr>
              <a:t>At skabe en god BMC er </a:t>
            </a:r>
            <a:r>
              <a:rPr kumimoji="0" lang="da-DK" sz="1600" b="0" i="0" u="none" strike="noStrike" kern="1200" cap="none" spc="0" normalizeH="0" baseline="0" noProof="0" dirty="0">
                <a:ln>
                  <a:noFill/>
                </a:ln>
                <a:solidFill>
                  <a:srgbClr val="C00000"/>
                </a:solidFill>
                <a:effectLst/>
                <a:uLnTx/>
                <a:uFillTx/>
                <a:latin typeface="Montserrat"/>
                <a:ea typeface="+mn-ea"/>
                <a:cs typeface="+mn-cs"/>
              </a:rPr>
              <a:t>teamarbejde i virksomheden</a:t>
            </a:r>
            <a:r>
              <a:rPr kumimoji="0" lang="da-DK" sz="1600" b="0" i="0" u="none" strike="noStrike" kern="1200" cap="none" spc="0" normalizeH="0" baseline="0" noProof="0" dirty="0">
                <a:ln>
                  <a:noFill/>
                </a:ln>
                <a:solidFill>
                  <a:prstClr val="black"/>
                </a:solidFill>
                <a:effectLst/>
                <a:uLnTx/>
                <a:uFillTx/>
                <a:latin typeface="Montserrat"/>
                <a:ea typeface="+mn-ea"/>
                <a:cs typeface="+mn-cs"/>
              </a:rPr>
              <a:t>, som typisk sker over flere omgange.</a:t>
            </a:r>
          </a:p>
        </p:txBody>
      </p:sp>
      <p:sp>
        <p:nvSpPr>
          <p:cNvPr id="7" name="Titel 6">
            <a:extLst>
              <a:ext uri="{FF2B5EF4-FFF2-40B4-BE49-F238E27FC236}">
                <a16:creationId xmlns:a16="http://schemas.microsoft.com/office/drawing/2014/main" id="{8353049F-97F9-3E88-4A65-94DC6B57F2C1}"/>
              </a:ext>
            </a:extLst>
          </p:cNvPr>
          <p:cNvSpPr>
            <a:spLocks noGrp="1"/>
          </p:cNvSpPr>
          <p:nvPr>
            <p:ph type="title"/>
          </p:nvPr>
        </p:nvSpPr>
        <p:spPr/>
        <p:txBody>
          <a:bodyPr/>
          <a:lstStyle/>
          <a:p>
            <a:r>
              <a:rPr lang="da-DK" dirty="0"/>
              <a:t>Business Model </a:t>
            </a:r>
            <a:r>
              <a:rPr lang="da-DK" dirty="0" err="1"/>
              <a:t>Canvas</a:t>
            </a:r>
            <a:endParaRPr lang="da-DK" dirty="0"/>
          </a:p>
        </p:txBody>
      </p:sp>
    </p:spTree>
    <p:extLst>
      <p:ext uri="{BB962C8B-B14F-4D97-AF65-F5344CB8AC3E}">
        <p14:creationId xmlns:p14="http://schemas.microsoft.com/office/powerpoint/2010/main" val="364086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lledresultat for business model canvas">
            <a:extLst>
              <a:ext uri="{FF2B5EF4-FFF2-40B4-BE49-F238E27FC236}">
                <a16:creationId xmlns:a16="http://schemas.microsoft.com/office/drawing/2014/main" id="{201DB8AA-8302-491A-93CF-0FAB50665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2"/>
            <a:ext cx="9144000" cy="5805488"/>
          </a:xfrm>
          <a:prstGeom prst="rect">
            <a:avLst/>
          </a:prstGeom>
          <a:noFill/>
          <a:extLst>
            <a:ext uri="{909E8E84-426E-40DD-AFC4-6F175D3DCCD1}">
              <a14:hiddenFill xmlns:a14="http://schemas.microsoft.com/office/drawing/2010/main">
                <a:solidFill>
                  <a:srgbClr val="FFFFFF"/>
                </a:solidFill>
              </a14:hiddenFill>
            </a:ext>
          </a:extLst>
        </p:spPr>
      </p:pic>
      <p:sp>
        <p:nvSpPr>
          <p:cNvPr id="20" name="Kombinationstegning: figur 19">
            <a:extLst>
              <a:ext uri="{FF2B5EF4-FFF2-40B4-BE49-F238E27FC236}">
                <a16:creationId xmlns:a16="http://schemas.microsoft.com/office/drawing/2014/main" id="{31B96DA3-7D6D-451E-AF5D-535EE0B67A79}"/>
              </a:ext>
            </a:extLst>
          </p:cNvPr>
          <p:cNvSpPr/>
          <p:nvPr/>
        </p:nvSpPr>
        <p:spPr>
          <a:xfrm>
            <a:off x="2127850" y="671987"/>
            <a:ext cx="8324491" cy="4322825"/>
          </a:xfrm>
          <a:custGeom>
            <a:avLst/>
            <a:gdLst>
              <a:gd name="connsiteX0" fmla="*/ 0 w 8324491"/>
              <a:gd name="connsiteY0" fmla="*/ 320052 h 4322825"/>
              <a:gd name="connsiteX1" fmla="*/ 1777042 w 8324491"/>
              <a:gd name="connsiteY1" fmla="*/ 320052 h 4322825"/>
              <a:gd name="connsiteX2" fmla="*/ 4468483 w 8324491"/>
              <a:gd name="connsiteY2" fmla="*/ 9501 h 4322825"/>
              <a:gd name="connsiteX3" fmla="*/ 7228936 w 8324491"/>
              <a:gd name="connsiteY3" fmla="*/ 734120 h 4322825"/>
              <a:gd name="connsiteX4" fmla="*/ 6797615 w 8324491"/>
              <a:gd name="connsiteY4" fmla="*/ 2390391 h 4322825"/>
              <a:gd name="connsiteX5" fmla="*/ 3959525 w 8324491"/>
              <a:gd name="connsiteY5" fmla="*/ 2217863 h 4322825"/>
              <a:gd name="connsiteX6" fmla="*/ 862642 w 8324491"/>
              <a:gd name="connsiteY6" fmla="*/ 2235116 h 4322825"/>
              <a:gd name="connsiteX7" fmla="*/ 966159 w 8324491"/>
              <a:gd name="connsiteY7" fmla="*/ 3900014 h 4322825"/>
              <a:gd name="connsiteX8" fmla="*/ 3812876 w 8324491"/>
              <a:gd name="connsiteY8" fmla="*/ 4322708 h 4322825"/>
              <a:gd name="connsiteX9" fmla="*/ 6866626 w 8324491"/>
              <a:gd name="connsiteY9" fmla="*/ 3943146 h 4322825"/>
              <a:gd name="connsiteX10" fmla="*/ 8324491 w 8324491"/>
              <a:gd name="connsiteY10" fmla="*/ 3951772 h 432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4491" h="4322825">
                <a:moveTo>
                  <a:pt x="0" y="320052"/>
                </a:moveTo>
                <a:cubicBezTo>
                  <a:pt x="516147" y="345931"/>
                  <a:pt x="1032295" y="371810"/>
                  <a:pt x="1777042" y="320052"/>
                </a:cubicBezTo>
                <a:cubicBezTo>
                  <a:pt x="2521789" y="268294"/>
                  <a:pt x="3559834" y="-59510"/>
                  <a:pt x="4468483" y="9501"/>
                </a:cubicBezTo>
                <a:cubicBezTo>
                  <a:pt x="5377132" y="78512"/>
                  <a:pt x="6840747" y="337305"/>
                  <a:pt x="7228936" y="734120"/>
                </a:cubicBezTo>
                <a:cubicBezTo>
                  <a:pt x="7617125" y="1130935"/>
                  <a:pt x="7342517" y="2143101"/>
                  <a:pt x="6797615" y="2390391"/>
                </a:cubicBezTo>
                <a:cubicBezTo>
                  <a:pt x="6252713" y="2637682"/>
                  <a:pt x="4948687" y="2243742"/>
                  <a:pt x="3959525" y="2217863"/>
                </a:cubicBezTo>
                <a:cubicBezTo>
                  <a:pt x="2970363" y="2191984"/>
                  <a:pt x="1361536" y="1954758"/>
                  <a:pt x="862642" y="2235116"/>
                </a:cubicBezTo>
                <a:cubicBezTo>
                  <a:pt x="363748" y="2515475"/>
                  <a:pt x="474453" y="3552082"/>
                  <a:pt x="966159" y="3900014"/>
                </a:cubicBezTo>
                <a:cubicBezTo>
                  <a:pt x="1457865" y="4247946"/>
                  <a:pt x="2829465" y="4315519"/>
                  <a:pt x="3812876" y="4322708"/>
                </a:cubicBezTo>
                <a:cubicBezTo>
                  <a:pt x="4796287" y="4329897"/>
                  <a:pt x="6114690" y="4004969"/>
                  <a:pt x="6866626" y="3943146"/>
                </a:cubicBezTo>
                <a:cubicBezTo>
                  <a:pt x="7618562" y="3881323"/>
                  <a:pt x="7971526" y="3916547"/>
                  <a:pt x="8324491" y="3951772"/>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Montserrat"/>
              <a:ea typeface="+mn-ea"/>
              <a:cs typeface="+mn-cs"/>
            </a:endParaRPr>
          </a:p>
        </p:txBody>
      </p:sp>
      <p:sp>
        <p:nvSpPr>
          <p:cNvPr id="6" name="Rektangel: afrundede hjørner 5">
            <a:extLst>
              <a:ext uri="{FF2B5EF4-FFF2-40B4-BE49-F238E27FC236}">
                <a16:creationId xmlns:a16="http://schemas.microsoft.com/office/drawing/2014/main" id="{6581ECB8-8B96-4F1C-9FD4-8472C12DEA07}"/>
              </a:ext>
            </a:extLst>
          </p:cNvPr>
          <p:cNvSpPr/>
          <p:nvPr/>
        </p:nvSpPr>
        <p:spPr>
          <a:xfrm>
            <a:off x="2230808" y="536283"/>
            <a:ext cx="2513835" cy="1309508"/>
          </a:xfrm>
          <a:prstGeom prst="roundRect">
            <a:avLst>
              <a:gd name="adj" fmla="val 5556"/>
            </a:avLst>
          </a:prstGeom>
          <a:solidFill>
            <a:srgbClr val="FFF0C3"/>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Værdi for kunden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Hvad er det umiddelbare behov, som virksomheden løser for kunden?</a:t>
            </a:r>
          </a:p>
        </p:txBody>
      </p:sp>
      <p:sp>
        <p:nvSpPr>
          <p:cNvPr id="10" name="Rektangel: afrundede hjørner 9">
            <a:extLst>
              <a:ext uri="{FF2B5EF4-FFF2-40B4-BE49-F238E27FC236}">
                <a16:creationId xmlns:a16="http://schemas.microsoft.com/office/drawing/2014/main" id="{3BDB3881-4580-4C8D-80DB-A82BB4AE94BF}"/>
              </a:ext>
            </a:extLst>
          </p:cNvPr>
          <p:cNvSpPr/>
          <p:nvPr/>
        </p:nvSpPr>
        <p:spPr>
          <a:xfrm>
            <a:off x="5248121" y="169467"/>
            <a:ext cx="2513835" cy="1466376"/>
          </a:xfrm>
          <a:prstGeom prst="roundRect">
            <a:avLst>
              <a:gd name="adj" fmla="val 5556"/>
            </a:avLst>
          </a:prstGeom>
          <a:solidFill>
            <a:srgbClr val="BEE8FB"/>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Hvem er kunden?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Hvilke kunder eller virksomheder leverer vi til. Beskriv forskellige typer af kunder (segmenter)?</a:t>
            </a:r>
          </a:p>
        </p:txBody>
      </p:sp>
      <p:sp>
        <p:nvSpPr>
          <p:cNvPr id="11" name="Rektangel: afrundede hjørner 10">
            <a:extLst>
              <a:ext uri="{FF2B5EF4-FFF2-40B4-BE49-F238E27FC236}">
                <a16:creationId xmlns:a16="http://schemas.microsoft.com/office/drawing/2014/main" id="{669C3B95-BA5F-4E85-9CA4-4557CB3F6EAF}"/>
              </a:ext>
            </a:extLst>
          </p:cNvPr>
          <p:cNvSpPr/>
          <p:nvPr/>
        </p:nvSpPr>
        <p:spPr>
          <a:xfrm>
            <a:off x="8053504" y="671986"/>
            <a:ext cx="2513835" cy="1309508"/>
          </a:xfrm>
          <a:prstGeom prst="roundRect">
            <a:avLst>
              <a:gd name="adj" fmla="val 5556"/>
            </a:avLst>
          </a:prstGeom>
          <a:solidFill>
            <a:srgbClr val="BEE8FB"/>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Vejen til kunden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Hvordan når dit produkt ud til kunden? Hvordan markedsfører jeg?</a:t>
            </a:r>
          </a:p>
        </p:txBody>
      </p:sp>
      <p:sp>
        <p:nvSpPr>
          <p:cNvPr id="12" name="Rektangel: afrundede hjørner 11">
            <a:extLst>
              <a:ext uri="{FF2B5EF4-FFF2-40B4-BE49-F238E27FC236}">
                <a16:creationId xmlns:a16="http://schemas.microsoft.com/office/drawing/2014/main" id="{E9DA88AF-FC56-4848-8653-B5B6F4A1B7C3}"/>
              </a:ext>
            </a:extLst>
          </p:cNvPr>
          <p:cNvSpPr/>
          <p:nvPr/>
        </p:nvSpPr>
        <p:spPr>
          <a:xfrm>
            <a:off x="7770701" y="2312232"/>
            <a:ext cx="2513835" cy="1309508"/>
          </a:xfrm>
          <a:prstGeom prst="roundRect">
            <a:avLst>
              <a:gd name="adj" fmla="val 5556"/>
            </a:avLst>
          </a:prstGeom>
          <a:solidFill>
            <a:srgbClr val="BEE8FB"/>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Kunderelationer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Hvordan interagerer jeg med kunden? Elektronisk, face to face, ekspedition eller dialog?</a:t>
            </a:r>
          </a:p>
        </p:txBody>
      </p:sp>
      <p:sp>
        <p:nvSpPr>
          <p:cNvPr id="13" name="Rektangel: afrundede hjørner 12">
            <a:extLst>
              <a:ext uri="{FF2B5EF4-FFF2-40B4-BE49-F238E27FC236}">
                <a16:creationId xmlns:a16="http://schemas.microsoft.com/office/drawing/2014/main" id="{54503631-8524-4E21-8A0B-D05C53C0CC62}"/>
              </a:ext>
            </a:extLst>
          </p:cNvPr>
          <p:cNvSpPr/>
          <p:nvPr/>
        </p:nvSpPr>
        <p:spPr>
          <a:xfrm>
            <a:off x="4723214" y="2115782"/>
            <a:ext cx="2513835" cy="1569521"/>
          </a:xfrm>
          <a:prstGeom prst="roundRect">
            <a:avLst>
              <a:gd name="adj" fmla="val 5556"/>
            </a:avLst>
          </a:prstGeom>
          <a:solidFill>
            <a:srgbClr val="FFF0C3"/>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Indtægter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Hvor kommer indtægterne fra? Hvilke kundegrupper bidrager mest?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Styksalg eller abonnement?</a:t>
            </a:r>
          </a:p>
        </p:txBody>
      </p:sp>
      <p:sp>
        <p:nvSpPr>
          <p:cNvPr id="14" name="Rektangel: afrundede hjørner 13">
            <a:extLst>
              <a:ext uri="{FF2B5EF4-FFF2-40B4-BE49-F238E27FC236}">
                <a16:creationId xmlns:a16="http://schemas.microsoft.com/office/drawing/2014/main" id="{CC1EC1AC-F501-40AE-A872-48830A75D624}"/>
              </a:ext>
            </a:extLst>
          </p:cNvPr>
          <p:cNvSpPr/>
          <p:nvPr/>
        </p:nvSpPr>
        <p:spPr>
          <a:xfrm>
            <a:off x="1675728" y="2220231"/>
            <a:ext cx="2513835" cy="1309508"/>
          </a:xfrm>
          <a:prstGeom prst="roundRect">
            <a:avLst>
              <a:gd name="adj" fmla="val 5556"/>
            </a:avLst>
          </a:prstGeom>
          <a:solidFill>
            <a:srgbClr val="C4E4CD"/>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Aktiviteter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Hvad arbejde skal vi udføre for at kunne levere de værdier, der er beskrevet i første led?</a:t>
            </a:r>
          </a:p>
        </p:txBody>
      </p:sp>
      <p:sp>
        <p:nvSpPr>
          <p:cNvPr id="17" name="Rektangel: afrundede hjørner 16">
            <a:extLst>
              <a:ext uri="{FF2B5EF4-FFF2-40B4-BE49-F238E27FC236}">
                <a16:creationId xmlns:a16="http://schemas.microsoft.com/office/drawing/2014/main" id="{D3B2D074-D4BB-43B0-9204-541FB62A92B2}"/>
              </a:ext>
            </a:extLst>
          </p:cNvPr>
          <p:cNvSpPr/>
          <p:nvPr/>
        </p:nvSpPr>
        <p:spPr>
          <a:xfrm>
            <a:off x="1883135" y="3888770"/>
            <a:ext cx="2513835" cy="1309508"/>
          </a:xfrm>
          <a:prstGeom prst="roundRect">
            <a:avLst>
              <a:gd name="adj" fmla="val 5556"/>
            </a:avLst>
          </a:prstGeom>
          <a:solidFill>
            <a:srgbClr val="C4E4CD"/>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Ressourcer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Hvilke ressourcer er der brug for til at gennemføre aktiviteterne?</a:t>
            </a:r>
          </a:p>
        </p:txBody>
      </p:sp>
      <p:sp>
        <p:nvSpPr>
          <p:cNvPr id="18" name="Rektangel: afrundede hjørner 17">
            <a:extLst>
              <a:ext uri="{FF2B5EF4-FFF2-40B4-BE49-F238E27FC236}">
                <a16:creationId xmlns:a16="http://schemas.microsoft.com/office/drawing/2014/main" id="{BA1FCF40-0319-4A1C-A115-461BCA4E977E}"/>
              </a:ext>
            </a:extLst>
          </p:cNvPr>
          <p:cNvSpPr/>
          <p:nvPr/>
        </p:nvSpPr>
        <p:spPr>
          <a:xfrm>
            <a:off x="4684164" y="4271320"/>
            <a:ext cx="2513835" cy="1309508"/>
          </a:xfrm>
          <a:prstGeom prst="roundRect">
            <a:avLst>
              <a:gd name="adj" fmla="val 5556"/>
            </a:avLst>
          </a:prstGeom>
          <a:solidFill>
            <a:srgbClr val="C4E4CD"/>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Partnere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Hvem kan samarbejde med, så vi reducerer risiko, omkostninger og får adgang til ressourcer?</a:t>
            </a:r>
          </a:p>
        </p:txBody>
      </p:sp>
      <p:sp>
        <p:nvSpPr>
          <p:cNvPr id="19" name="Rektangel: afrundede hjørner 18">
            <a:extLst>
              <a:ext uri="{FF2B5EF4-FFF2-40B4-BE49-F238E27FC236}">
                <a16:creationId xmlns:a16="http://schemas.microsoft.com/office/drawing/2014/main" id="{B022CC8F-CA81-45A2-95E2-D411EBE435F5}"/>
              </a:ext>
            </a:extLst>
          </p:cNvPr>
          <p:cNvSpPr/>
          <p:nvPr/>
        </p:nvSpPr>
        <p:spPr>
          <a:xfrm>
            <a:off x="7519704" y="3922434"/>
            <a:ext cx="2513835" cy="1403115"/>
          </a:xfrm>
          <a:prstGeom prst="roundRect">
            <a:avLst>
              <a:gd name="adj" fmla="val 5556"/>
            </a:avLst>
          </a:prstGeom>
          <a:solidFill>
            <a:srgbClr val="FDC69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Omkostninger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black"/>
                </a:solidFill>
                <a:effectLst/>
                <a:uLnTx/>
                <a:uFillTx/>
                <a:latin typeface="Montserrat"/>
                <a:ea typeface="+mn-ea"/>
                <a:cs typeface="+mn-cs"/>
              </a:rPr>
              <a:t>Hvilke omkostninger er der forbundet med at udføre de valgte aktiviteter og benytte de valgte ressourcer?</a:t>
            </a:r>
          </a:p>
        </p:txBody>
      </p:sp>
    </p:spTree>
    <p:extLst>
      <p:ext uri="{BB962C8B-B14F-4D97-AF65-F5344CB8AC3E}">
        <p14:creationId xmlns:p14="http://schemas.microsoft.com/office/powerpoint/2010/main" val="2687873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55D47F-A1A0-3B8F-732F-D98AFE810BB6}"/>
              </a:ext>
            </a:extLst>
          </p:cNvPr>
          <p:cNvSpPr>
            <a:spLocks noGrp="1"/>
          </p:cNvSpPr>
          <p:nvPr>
            <p:ph type="title"/>
          </p:nvPr>
        </p:nvSpPr>
        <p:spPr/>
        <p:txBody>
          <a:bodyPr/>
          <a:lstStyle/>
          <a:p>
            <a:r>
              <a:rPr lang="da-DK" sz="2800" cap="none" dirty="0" err="1"/>
              <a:t>GoMore</a:t>
            </a:r>
            <a:endParaRPr lang="da-DK" sz="2800" cap="none" dirty="0"/>
          </a:p>
        </p:txBody>
      </p:sp>
      <p:pic>
        <p:nvPicPr>
          <p:cNvPr id="1026" name="Picture 2" descr="GoMore | Privat Biludlejning, Leasing, &amp; Samkørsel">
            <a:extLst>
              <a:ext uri="{FF2B5EF4-FFF2-40B4-BE49-F238E27FC236}">
                <a16:creationId xmlns:a16="http://schemas.microsoft.com/office/drawing/2014/main" id="{95FAD9AD-7375-C39C-E2E0-253919589F40}"/>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1290918" y="1790700"/>
            <a:ext cx="9421905" cy="439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89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4B96FA9-2733-F0ED-642F-62A288E49CEF}"/>
              </a:ext>
            </a:extLst>
          </p:cNvPr>
          <p:cNvSpPr>
            <a:spLocks noGrp="1"/>
          </p:cNvSpPr>
          <p:nvPr>
            <p:ph type="title"/>
          </p:nvPr>
        </p:nvSpPr>
        <p:spPr/>
        <p:txBody>
          <a:bodyPr/>
          <a:lstStyle/>
          <a:p>
            <a:r>
              <a:rPr lang="da-DK" dirty="0"/>
              <a:t>Lunar bank</a:t>
            </a:r>
          </a:p>
        </p:txBody>
      </p:sp>
      <p:sp>
        <p:nvSpPr>
          <p:cNvPr id="7" name="Pladsholder til indhold 6">
            <a:extLst>
              <a:ext uri="{FF2B5EF4-FFF2-40B4-BE49-F238E27FC236}">
                <a16:creationId xmlns:a16="http://schemas.microsoft.com/office/drawing/2014/main" id="{DF7E4F5F-535D-D567-9B50-6C249F4E2D27}"/>
              </a:ext>
            </a:extLst>
          </p:cNvPr>
          <p:cNvSpPr>
            <a:spLocks noGrp="1"/>
          </p:cNvSpPr>
          <p:nvPr>
            <p:ph sz="quarter" idx="10"/>
          </p:nvPr>
        </p:nvSpPr>
        <p:spPr/>
        <p:txBody>
          <a:bodyPr/>
          <a:lstStyle/>
          <a:p>
            <a:endParaRPr lang="da-DK"/>
          </a:p>
        </p:txBody>
      </p:sp>
      <p:pic>
        <p:nvPicPr>
          <p:cNvPr id="5" name="Billede 4">
            <a:extLst>
              <a:ext uri="{FF2B5EF4-FFF2-40B4-BE49-F238E27FC236}">
                <a16:creationId xmlns:a16="http://schemas.microsoft.com/office/drawing/2014/main" id="{8E4210DA-4D4E-4B99-37EC-2119E5CF3D4D}"/>
              </a:ext>
            </a:extLst>
          </p:cNvPr>
          <p:cNvPicPr>
            <a:picLocks noChangeAspect="1"/>
          </p:cNvPicPr>
          <p:nvPr/>
        </p:nvPicPr>
        <p:blipFill>
          <a:blip r:embed="rId3"/>
          <a:stretch>
            <a:fillRect/>
          </a:stretch>
        </p:blipFill>
        <p:spPr>
          <a:xfrm>
            <a:off x="838200" y="1791476"/>
            <a:ext cx="10515599" cy="4398291"/>
          </a:xfrm>
          <a:prstGeom prst="rect">
            <a:avLst/>
          </a:prstGeom>
        </p:spPr>
      </p:pic>
    </p:spTree>
    <p:extLst>
      <p:ext uri="{BB962C8B-B14F-4D97-AF65-F5344CB8AC3E}">
        <p14:creationId xmlns:p14="http://schemas.microsoft.com/office/powerpoint/2010/main" val="663034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A3A261-A15B-987F-24BC-AE4B7680E549}"/>
              </a:ext>
            </a:extLst>
          </p:cNvPr>
          <p:cNvSpPr>
            <a:spLocks noGrp="1"/>
          </p:cNvSpPr>
          <p:nvPr>
            <p:ph type="title"/>
          </p:nvPr>
        </p:nvSpPr>
        <p:spPr/>
        <p:txBody>
          <a:bodyPr/>
          <a:lstStyle/>
          <a:p>
            <a:r>
              <a:rPr lang="da-DK" dirty="0" err="1"/>
              <a:t>MCdonnalds</a:t>
            </a:r>
            <a:endParaRPr lang="da-DK" dirty="0"/>
          </a:p>
        </p:txBody>
      </p:sp>
      <p:sp>
        <p:nvSpPr>
          <p:cNvPr id="3" name="Pladsholder til indhold 2">
            <a:extLst>
              <a:ext uri="{FF2B5EF4-FFF2-40B4-BE49-F238E27FC236}">
                <a16:creationId xmlns:a16="http://schemas.microsoft.com/office/drawing/2014/main" id="{4B28BD02-AD3F-2EB1-06A3-24B214963D6B}"/>
              </a:ext>
            </a:extLst>
          </p:cNvPr>
          <p:cNvSpPr>
            <a:spLocks noGrp="1"/>
          </p:cNvSpPr>
          <p:nvPr>
            <p:ph sz="quarter" idx="10"/>
          </p:nvPr>
        </p:nvSpPr>
        <p:spPr/>
        <p:txBody>
          <a:bodyPr/>
          <a:lstStyle/>
          <a:p>
            <a:endParaRPr lang="da-DK" dirty="0"/>
          </a:p>
        </p:txBody>
      </p:sp>
      <p:pic>
        <p:nvPicPr>
          <p:cNvPr id="5" name="Billede 4">
            <a:extLst>
              <a:ext uri="{FF2B5EF4-FFF2-40B4-BE49-F238E27FC236}">
                <a16:creationId xmlns:a16="http://schemas.microsoft.com/office/drawing/2014/main" id="{2C1308CD-75D2-E00C-A6B2-4A9015B85B5D}"/>
              </a:ext>
            </a:extLst>
          </p:cNvPr>
          <p:cNvPicPr>
            <a:picLocks noChangeAspect="1"/>
          </p:cNvPicPr>
          <p:nvPr/>
        </p:nvPicPr>
        <p:blipFill>
          <a:blip r:embed="rId2"/>
          <a:stretch>
            <a:fillRect/>
          </a:stretch>
        </p:blipFill>
        <p:spPr>
          <a:xfrm>
            <a:off x="838200" y="1791478"/>
            <a:ext cx="10515600" cy="4398290"/>
          </a:xfrm>
          <a:prstGeom prst="rect">
            <a:avLst/>
          </a:prstGeom>
        </p:spPr>
      </p:pic>
    </p:spTree>
    <p:extLst>
      <p:ext uri="{BB962C8B-B14F-4D97-AF65-F5344CB8AC3E}">
        <p14:creationId xmlns:p14="http://schemas.microsoft.com/office/powerpoint/2010/main" val="39146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E921D-A84F-D10D-B224-BB2F8B6FBC4F}"/>
            </a:ext>
          </a:extLst>
        </p:cNvPr>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9F3A3D2E-B148-59A3-F4E3-0C65ECF44343}"/>
              </a:ext>
            </a:extLst>
          </p:cNvPr>
          <p:cNvSpPr>
            <a:spLocks noGrp="1"/>
          </p:cNvSpPr>
          <p:nvPr>
            <p:ph type="body" sz="quarter" idx="13"/>
          </p:nvPr>
        </p:nvSpPr>
        <p:spPr>
          <a:xfrm>
            <a:off x="6096000" y="3125020"/>
            <a:ext cx="5400000" cy="908391"/>
          </a:xfrm>
        </p:spPr>
        <p:txBody>
          <a:bodyPr/>
          <a:lstStyle/>
          <a:p>
            <a:endParaRPr lang="da-DK" dirty="0"/>
          </a:p>
          <a:p>
            <a:r>
              <a:rPr lang="da-DK" dirty="0"/>
              <a:t>Agenda for i dag.</a:t>
            </a:r>
          </a:p>
          <a:p>
            <a:pPr marL="514350" indent="-514350">
              <a:buFont typeface="+mj-lt"/>
              <a:buAutoNum type="arabicPeriod"/>
            </a:pPr>
            <a:r>
              <a:rPr lang="da-DK" sz="1800" dirty="0"/>
              <a:t>Hvad lærte i sidst</a:t>
            </a:r>
          </a:p>
          <a:p>
            <a:pPr marL="514350" indent="-514350">
              <a:buFont typeface="+mj-lt"/>
              <a:buAutoNum type="arabicPeriod"/>
            </a:pPr>
            <a:r>
              <a:rPr lang="da-DK" sz="1800" dirty="0"/>
              <a:t>Gennemgang af Hvedebro casen</a:t>
            </a:r>
          </a:p>
          <a:p>
            <a:pPr marL="514350" indent="-514350">
              <a:buFont typeface="+mj-lt"/>
              <a:buAutoNum type="arabicPeriod"/>
            </a:pPr>
            <a:r>
              <a:rPr lang="da-DK" sz="1800" dirty="0"/>
              <a:t>Hvad er virksomheder </a:t>
            </a:r>
          </a:p>
          <a:p>
            <a:pPr marL="514350" indent="-514350">
              <a:buFont typeface="+mj-lt"/>
              <a:buAutoNum type="arabicPeriod"/>
            </a:pPr>
            <a:r>
              <a:rPr lang="da-DK" sz="1800" dirty="0"/>
              <a:t>Hvordan er virksomheder opbygget</a:t>
            </a:r>
          </a:p>
          <a:p>
            <a:pPr marL="514350" indent="-514350">
              <a:buFont typeface="+mj-lt"/>
              <a:buAutoNum type="arabicPeriod"/>
            </a:pPr>
            <a:r>
              <a:rPr lang="da-DK" sz="1800" dirty="0"/>
              <a:t>Vi skal spille os frem til læring </a:t>
            </a:r>
          </a:p>
        </p:txBody>
      </p:sp>
      <p:sp>
        <p:nvSpPr>
          <p:cNvPr id="4" name="Pladsholder til tekst 3">
            <a:extLst>
              <a:ext uri="{FF2B5EF4-FFF2-40B4-BE49-F238E27FC236}">
                <a16:creationId xmlns:a16="http://schemas.microsoft.com/office/drawing/2014/main" id="{CD39036F-EC04-B75F-AFBE-6E2F31A752B9}"/>
              </a:ext>
            </a:extLst>
          </p:cNvPr>
          <p:cNvSpPr>
            <a:spLocks noGrp="1"/>
          </p:cNvSpPr>
          <p:nvPr>
            <p:ph type="body" sz="quarter" idx="14"/>
          </p:nvPr>
        </p:nvSpPr>
        <p:spPr/>
        <p:txBody>
          <a:bodyPr/>
          <a:lstStyle/>
          <a:p>
            <a:endParaRPr lang="da-DK"/>
          </a:p>
        </p:txBody>
      </p:sp>
      <p:pic>
        <p:nvPicPr>
          <p:cNvPr id="5" name="Pladsholder til indhold 7">
            <a:extLst>
              <a:ext uri="{FF2B5EF4-FFF2-40B4-BE49-F238E27FC236}">
                <a16:creationId xmlns:a16="http://schemas.microsoft.com/office/drawing/2014/main" id="{D6EE7BB8-9C3E-A5CC-A8A5-E45069FC7FC8}"/>
              </a:ext>
            </a:extLst>
          </p:cNvPr>
          <p:cNvPicPr>
            <a:picLocks noGrp="1" noChangeAspect="1"/>
          </p:cNvPicPr>
          <p:nvPr>
            <p:ph type="pic" sz="quarter" idx="10"/>
          </p:nvPr>
        </p:nvPicPr>
        <p:blipFill>
          <a:blip r:embed="rId2"/>
          <a:srcRect l="19533" r="19533"/>
          <a:stretch>
            <a:fillRect/>
          </a:stretch>
        </p:blipFill>
        <p:spPr>
          <a:xfrm>
            <a:off x="-863599" y="750119"/>
            <a:ext cx="5675296" cy="5549081"/>
          </a:xfrm>
        </p:spPr>
      </p:pic>
    </p:spTree>
    <p:extLst>
      <p:ext uri="{BB962C8B-B14F-4D97-AF65-F5344CB8AC3E}">
        <p14:creationId xmlns:p14="http://schemas.microsoft.com/office/powerpoint/2010/main" val="4218854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descr="Et billede, der indeholder udendørs, himmel, hus, træ&#10;&#10;Automatisk genereret beskrivelse">
            <a:extLst>
              <a:ext uri="{FF2B5EF4-FFF2-40B4-BE49-F238E27FC236}">
                <a16:creationId xmlns:a16="http://schemas.microsoft.com/office/drawing/2014/main" id="{214DE90D-BDD2-482A-AC94-D2D4845E99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2699"/>
            <a:ext cx="9144000" cy="5829300"/>
          </a:xfrm>
          <a:prstGeom prst="rect">
            <a:avLst/>
          </a:prstGeom>
        </p:spPr>
      </p:pic>
      <p:sp>
        <p:nvSpPr>
          <p:cNvPr id="7" name="Rektangel 6">
            <a:extLst>
              <a:ext uri="{FF2B5EF4-FFF2-40B4-BE49-F238E27FC236}">
                <a16:creationId xmlns:a16="http://schemas.microsoft.com/office/drawing/2014/main" id="{814D8A95-97DA-4BA7-929F-D503D1B3A334}"/>
              </a:ext>
            </a:extLst>
          </p:cNvPr>
          <p:cNvSpPr/>
          <p:nvPr/>
        </p:nvSpPr>
        <p:spPr>
          <a:xfrm>
            <a:off x="1524001" y="-14426"/>
            <a:ext cx="9148833" cy="58293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4" name="Rektangel 3">
            <a:extLst>
              <a:ext uri="{FF2B5EF4-FFF2-40B4-BE49-F238E27FC236}">
                <a16:creationId xmlns:a16="http://schemas.microsoft.com/office/drawing/2014/main" id="{46F0A801-5575-4383-980A-6D460B36AB33}"/>
              </a:ext>
            </a:extLst>
          </p:cNvPr>
          <p:cNvSpPr/>
          <p:nvPr/>
        </p:nvSpPr>
        <p:spPr>
          <a:xfrm>
            <a:off x="952500" y="920750"/>
            <a:ext cx="9715500" cy="46775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Montserrat"/>
              <a:ea typeface="+mn-ea"/>
              <a:cs typeface="+mn-cs"/>
            </a:endParaRPr>
          </a:p>
        </p:txBody>
      </p:sp>
      <p:sp>
        <p:nvSpPr>
          <p:cNvPr id="3" name="Pladsholder til indhold 2"/>
          <p:cNvSpPr>
            <a:spLocks noGrp="1"/>
          </p:cNvSpPr>
          <p:nvPr>
            <p:ph sz="half" idx="1"/>
          </p:nvPr>
        </p:nvSpPr>
        <p:spPr>
          <a:xfrm>
            <a:off x="1649358" y="1123501"/>
            <a:ext cx="5082991" cy="3962400"/>
          </a:xfrm>
        </p:spPr>
        <p:txBody>
          <a:bodyPr>
            <a:normAutofit fontScale="77500" lnSpcReduction="20000"/>
          </a:bodyPr>
          <a:lstStyle/>
          <a:p>
            <a:pPr marL="342900" indent="-342900">
              <a:buFont typeface="Arial" panose="020B0604020202020204" pitchFamily="34" charset="0"/>
              <a:buChar char="•"/>
            </a:pPr>
            <a:r>
              <a:rPr lang="en-US" sz="2900" dirty="0"/>
              <a:t>Spil </a:t>
            </a:r>
            <a:r>
              <a:rPr lang="en-US" sz="2900" dirty="0" err="1"/>
              <a:t>spillet</a:t>
            </a:r>
            <a:r>
              <a:rPr lang="en-US" sz="2900" dirty="0"/>
              <a:t> med </a:t>
            </a:r>
            <a:r>
              <a:rPr lang="en-US" sz="2900" dirty="0" err="1"/>
              <a:t>udgangspunkt</a:t>
            </a:r>
            <a:r>
              <a:rPr lang="en-US" sz="2900" dirty="0"/>
              <a:t> </a:t>
            </a:r>
            <a:r>
              <a:rPr lang="en-US" sz="2900" dirty="0" err="1"/>
              <a:t>i</a:t>
            </a:r>
            <a:r>
              <a:rPr lang="en-US" sz="2900" dirty="0"/>
              <a:t> de 3 </a:t>
            </a:r>
            <a:r>
              <a:rPr lang="en-US" sz="2900" dirty="0" err="1"/>
              <a:t>virksomheder</a:t>
            </a:r>
            <a:endParaRPr lang="en-US" sz="29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Fastlæg</a:t>
            </a:r>
            <a:r>
              <a:rPr lang="en-US" dirty="0"/>
              <a:t> </a:t>
            </a:r>
            <a:r>
              <a:rPr lang="en-US" dirty="0" err="1"/>
              <a:t>virksomhedens</a:t>
            </a:r>
            <a:r>
              <a:rPr lang="en-US" dirty="0"/>
              <a:t> </a:t>
            </a:r>
            <a:r>
              <a:rPr lang="en-US" dirty="0" err="1"/>
              <a:t>forretningsmodel</a:t>
            </a:r>
            <a:r>
              <a:rPr lang="en-US" dirty="0"/>
              <a:t> </a:t>
            </a:r>
            <a:r>
              <a:rPr lang="en-US" dirty="0" err="1"/>
              <a:t>ved</a:t>
            </a:r>
            <a:r>
              <a:rPr lang="en-US" dirty="0"/>
              <a:t> </a:t>
            </a:r>
            <a:r>
              <a:rPr lang="en-US" dirty="0" err="1"/>
              <a:t>placering</a:t>
            </a:r>
            <a:r>
              <a:rPr lang="en-US" dirty="0"/>
              <a:t> </a:t>
            </a:r>
            <a:r>
              <a:rPr lang="en-US" dirty="0" err="1"/>
              <a:t>af</a:t>
            </a:r>
            <a:r>
              <a:rPr lang="en-US" dirty="0"/>
              <a:t> </a:t>
            </a:r>
            <a:r>
              <a:rPr lang="en-US" dirty="0" err="1"/>
              <a:t>relevante</a:t>
            </a:r>
            <a:r>
              <a:rPr lang="en-US" dirty="0"/>
              <a:t> </a:t>
            </a:r>
            <a:r>
              <a:rPr lang="en-US" dirty="0" err="1"/>
              <a:t>kort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 der </a:t>
            </a:r>
            <a:r>
              <a:rPr lang="en-US" dirty="0" err="1"/>
              <a:t>andre</a:t>
            </a:r>
            <a:r>
              <a:rPr lang="en-US" dirty="0"/>
              <a:t> </a:t>
            </a:r>
            <a:r>
              <a:rPr lang="en-US" dirty="0" err="1"/>
              <a:t>overvejelser</a:t>
            </a:r>
            <a:r>
              <a:rPr lang="en-US" dirty="0"/>
              <a:t>/</a:t>
            </a:r>
            <a:r>
              <a:rPr lang="en-US" dirty="0" err="1"/>
              <a:t>tvivl</a:t>
            </a:r>
            <a:r>
              <a:rPr lang="en-US" dirty="0"/>
              <a:t> om </a:t>
            </a:r>
            <a:r>
              <a:rPr lang="en-US" dirty="0" err="1"/>
              <a:t>placering</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Lav </a:t>
            </a:r>
            <a:r>
              <a:rPr lang="en-US" dirty="0" err="1"/>
              <a:t>afslutningsvis</a:t>
            </a:r>
            <a:r>
              <a:rPr lang="en-US" dirty="0"/>
              <a:t> </a:t>
            </a:r>
            <a:r>
              <a:rPr lang="en-US" dirty="0" err="1"/>
              <a:t>en</a:t>
            </a:r>
            <a:r>
              <a:rPr lang="en-US" dirty="0"/>
              <a:t> Business Model Canvas på </a:t>
            </a:r>
            <a:r>
              <a:rPr lang="en-US" dirty="0" err="1"/>
              <a:t>baggrund</a:t>
            </a:r>
            <a:r>
              <a:rPr lang="en-US" dirty="0"/>
              <a:t> </a:t>
            </a:r>
            <a:r>
              <a:rPr lang="en-US" dirty="0" err="1"/>
              <a:t>af</a:t>
            </a:r>
            <a:r>
              <a:rPr lang="en-US" dirty="0"/>
              <a:t> </a:t>
            </a:r>
            <a:r>
              <a:rPr lang="en-US" dirty="0" err="1"/>
              <a:t>jeres</a:t>
            </a:r>
            <a:r>
              <a:rPr lang="en-US" dirty="0"/>
              <a:t> </a:t>
            </a:r>
            <a:r>
              <a:rPr lang="en-US" dirty="0" err="1"/>
              <a:t>forretningsmodel</a:t>
            </a:r>
            <a:r>
              <a:rPr lang="en-US" dirty="0"/>
              <a:t>.</a:t>
            </a:r>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r>
              <a:rPr lang="en-US" sz="1900" dirty="0"/>
              <a:t>… </a:t>
            </a:r>
            <a:r>
              <a:rPr lang="en-US" sz="1900" dirty="0" err="1"/>
              <a:t>og</a:t>
            </a:r>
            <a:r>
              <a:rPr lang="en-US" sz="1900" dirty="0"/>
              <a:t> </a:t>
            </a:r>
            <a:r>
              <a:rPr lang="en-US" sz="1900" dirty="0" err="1"/>
              <a:t>fotografer</a:t>
            </a:r>
            <a:r>
              <a:rPr lang="en-US" sz="1900" dirty="0"/>
              <a:t> </a:t>
            </a:r>
            <a:r>
              <a:rPr lang="en-US" sz="1900" dirty="0" err="1"/>
              <a:t>spillepladen</a:t>
            </a:r>
            <a:endParaRPr lang="en-US" sz="1900" dirty="0"/>
          </a:p>
          <a:p>
            <a:pPr marL="800100" lvl="1" indent="-342900">
              <a:buFont typeface="Arial" panose="020B0604020202020204" pitchFamily="34" charset="0"/>
              <a:buChar char="•"/>
            </a:pPr>
            <a:r>
              <a:rPr lang="en-US" sz="1900" dirty="0"/>
              <a:t>Send </a:t>
            </a:r>
            <a:r>
              <a:rPr lang="en-US" sz="1900" dirty="0" err="1"/>
              <a:t>foto</a:t>
            </a:r>
            <a:r>
              <a:rPr lang="en-US" sz="1900" dirty="0"/>
              <a:t> </a:t>
            </a:r>
            <a:r>
              <a:rPr lang="en-US" sz="1900" dirty="0" err="1"/>
              <a:t>til</a:t>
            </a:r>
            <a:r>
              <a:rPr lang="en-US" sz="1900" dirty="0"/>
              <a:t> frae@eaaa.dk</a:t>
            </a:r>
          </a:p>
        </p:txBody>
      </p:sp>
      <p:pic>
        <p:nvPicPr>
          <p:cNvPr id="8" name="Pladsholder til indhold 7"/>
          <p:cNvPicPr>
            <a:picLocks noGrp="1" noChangeAspect="1"/>
          </p:cNvPicPr>
          <p:nvPr>
            <p:ph sz="half" idx="4294967295"/>
          </p:nvPr>
        </p:nvPicPr>
        <p:blipFill>
          <a:blip r:embed="rId4"/>
          <a:stretch>
            <a:fillRect/>
          </a:stretch>
        </p:blipFill>
        <p:spPr>
          <a:xfrm>
            <a:off x="6680143" y="1259740"/>
            <a:ext cx="3940485" cy="3284423"/>
          </a:xfrm>
          <a:prstGeom prst="rect">
            <a:avLst/>
          </a:prstGeom>
        </p:spPr>
      </p:pic>
      <p:sp>
        <p:nvSpPr>
          <p:cNvPr id="9" name="Rektangel 8"/>
          <p:cNvSpPr/>
          <p:nvPr/>
        </p:nvSpPr>
        <p:spPr>
          <a:xfrm>
            <a:off x="7145215" y="4263533"/>
            <a:ext cx="3940485" cy="3000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350" b="0" i="0" u="none" strike="noStrike" kern="1200" cap="none" spc="0" normalizeH="0" baseline="0" noProof="0" dirty="0">
                <a:ln>
                  <a:noFill/>
                </a:ln>
                <a:solidFill>
                  <a:prstClr val="black"/>
                </a:solidFill>
                <a:effectLst/>
                <a:uLnTx/>
                <a:uFillTx/>
                <a:latin typeface="Montserrat"/>
                <a:ea typeface="+mn-ea"/>
                <a:cs typeface="+mn-cs"/>
              </a:rPr>
              <a:t>http://forretningsmodellen.dk/manual/</a:t>
            </a:r>
          </a:p>
        </p:txBody>
      </p:sp>
    </p:spTree>
    <p:extLst>
      <p:ext uri="{BB962C8B-B14F-4D97-AF65-F5344CB8AC3E}">
        <p14:creationId xmlns:p14="http://schemas.microsoft.com/office/powerpoint/2010/main" val="279697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lledresultat for business model canvas">
            <a:extLst>
              <a:ext uri="{FF2B5EF4-FFF2-40B4-BE49-F238E27FC236}">
                <a16:creationId xmlns:a16="http://schemas.microsoft.com/office/drawing/2014/main" id="{A8F4E784-9DB4-467B-8BC7-8745CBD3D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704" y="499680"/>
            <a:ext cx="7350920" cy="4925952"/>
          </a:xfrm>
          <a:prstGeom prst="rect">
            <a:avLst/>
          </a:prstGeom>
          <a:noFill/>
          <a:extLst>
            <a:ext uri="{909E8E84-426E-40DD-AFC4-6F175D3DCCD1}">
              <a14:hiddenFill xmlns:a14="http://schemas.microsoft.com/office/drawing/2010/main">
                <a:solidFill>
                  <a:srgbClr val="FFFFFF"/>
                </a:solidFill>
              </a14:hiddenFill>
            </a:ext>
          </a:extLst>
        </p:spPr>
      </p:pic>
      <p:sp>
        <p:nvSpPr>
          <p:cNvPr id="7" name="Rektangel 6">
            <a:extLst>
              <a:ext uri="{FF2B5EF4-FFF2-40B4-BE49-F238E27FC236}">
                <a16:creationId xmlns:a16="http://schemas.microsoft.com/office/drawing/2014/main" id="{12A67DCD-C309-434A-8B5C-E19F054C9D90}"/>
              </a:ext>
            </a:extLst>
          </p:cNvPr>
          <p:cNvSpPr/>
          <p:nvPr/>
        </p:nvSpPr>
        <p:spPr>
          <a:xfrm>
            <a:off x="5331880" y="541424"/>
            <a:ext cx="1365637" cy="3594546"/>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350" b="0" i="0" u="none" strike="noStrike" kern="1200" cap="none" spc="0" normalizeH="0" baseline="0" noProof="0">
              <a:ln>
                <a:noFill/>
              </a:ln>
              <a:solidFill>
                <a:prstClr val="white"/>
              </a:solidFill>
              <a:effectLst/>
              <a:uLnTx/>
              <a:uFillTx/>
              <a:latin typeface="Montserrat"/>
              <a:ea typeface="+mn-ea"/>
              <a:cs typeface="+mn-cs"/>
            </a:endParaRPr>
          </a:p>
        </p:txBody>
      </p:sp>
      <p:sp>
        <p:nvSpPr>
          <p:cNvPr id="10" name="Rektangel 9">
            <a:extLst>
              <a:ext uri="{FF2B5EF4-FFF2-40B4-BE49-F238E27FC236}">
                <a16:creationId xmlns:a16="http://schemas.microsoft.com/office/drawing/2014/main" id="{7A0E066E-DA31-46D3-8258-DBDB1D80B6EC}"/>
              </a:ext>
            </a:extLst>
          </p:cNvPr>
          <p:cNvSpPr/>
          <p:nvPr/>
        </p:nvSpPr>
        <p:spPr>
          <a:xfrm>
            <a:off x="6065854" y="4177716"/>
            <a:ext cx="3565694" cy="1206173"/>
          </a:xfrm>
          <a:prstGeom prst="rect">
            <a:avLst/>
          </a:prstGeom>
          <a:noFill/>
          <a:ln w="57150">
            <a:solidFill>
              <a:srgbClr val="BD0D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350" b="0" i="0" u="none" strike="noStrike" kern="1200" cap="none" spc="0" normalizeH="0" baseline="0" noProof="0">
              <a:ln>
                <a:noFill/>
              </a:ln>
              <a:solidFill>
                <a:prstClr val="white"/>
              </a:solidFill>
              <a:effectLst/>
              <a:uLnTx/>
              <a:uFillTx/>
              <a:latin typeface="Montserrat"/>
              <a:ea typeface="+mn-ea"/>
              <a:cs typeface="+mn-cs"/>
            </a:endParaRPr>
          </a:p>
        </p:txBody>
      </p:sp>
      <p:sp>
        <p:nvSpPr>
          <p:cNvPr id="11" name="Tekstfelt 10">
            <a:extLst>
              <a:ext uri="{FF2B5EF4-FFF2-40B4-BE49-F238E27FC236}">
                <a16:creationId xmlns:a16="http://schemas.microsoft.com/office/drawing/2014/main" id="{721AA32A-EEF3-4510-BBC4-997FC04E3A8E}"/>
              </a:ext>
            </a:extLst>
          </p:cNvPr>
          <p:cNvSpPr txBox="1"/>
          <p:nvPr/>
        </p:nvSpPr>
        <p:spPr>
          <a:xfrm>
            <a:off x="7366978" y="4692126"/>
            <a:ext cx="1180769" cy="3000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350" b="1" i="0" u="none" strike="noStrike" kern="1200" cap="none" spc="0" normalizeH="0" baseline="0" noProof="0" dirty="0">
                <a:ln>
                  <a:noFill/>
                </a:ln>
                <a:solidFill>
                  <a:srgbClr val="BD0D97"/>
                </a:solidFill>
                <a:effectLst/>
                <a:uLnTx/>
                <a:uFillTx/>
                <a:latin typeface="Montserrat"/>
                <a:ea typeface="+mn-ea"/>
                <a:cs typeface="+mn-cs"/>
              </a:rPr>
              <a:t>Indtægter</a:t>
            </a:r>
          </a:p>
        </p:txBody>
      </p:sp>
      <p:sp>
        <p:nvSpPr>
          <p:cNvPr id="3" name="Tekstfelt 2">
            <a:extLst>
              <a:ext uri="{FF2B5EF4-FFF2-40B4-BE49-F238E27FC236}">
                <a16:creationId xmlns:a16="http://schemas.microsoft.com/office/drawing/2014/main" id="{3D0CAFBA-AD7A-E711-81BD-2957BA2E4ECB}"/>
              </a:ext>
            </a:extLst>
          </p:cNvPr>
          <p:cNvSpPr txBox="1"/>
          <p:nvPr/>
        </p:nvSpPr>
        <p:spPr>
          <a:xfrm>
            <a:off x="2283880" y="5616876"/>
            <a:ext cx="6096000" cy="646331"/>
          </a:xfrm>
          <a:prstGeom prst="rect">
            <a:avLst/>
          </a:prstGeom>
          <a:noFill/>
        </p:spPr>
        <p:txBody>
          <a:bodyPr wrap="square">
            <a:spAutoFit/>
          </a:bodyPr>
          <a:lstStyle/>
          <a:p>
            <a:r>
              <a:rPr lang="da-DK" dirty="0"/>
              <a:t>https://neoschronos.com/download/business-model-canvas/docx/</a:t>
            </a:r>
          </a:p>
        </p:txBody>
      </p:sp>
    </p:spTree>
    <p:extLst>
      <p:ext uri="{BB962C8B-B14F-4D97-AF65-F5344CB8AC3E}">
        <p14:creationId xmlns:p14="http://schemas.microsoft.com/office/powerpoint/2010/main" val="336700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A51E25-30C5-01C2-FD87-69CCC7BAA95B}"/>
              </a:ext>
            </a:extLst>
          </p:cNvPr>
          <p:cNvSpPr>
            <a:spLocks noGrp="1"/>
          </p:cNvSpPr>
          <p:nvPr>
            <p:ph type="title"/>
          </p:nvPr>
        </p:nvSpPr>
        <p:spPr/>
        <p:txBody>
          <a:bodyPr/>
          <a:lstStyle/>
          <a:p>
            <a:r>
              <a:rPr lang="da-DK" dirty="0" err="1"/>
              <a:t>Wrap</a:t>
            </a:r>
            <a:r>
              <a:rPr lang="da-DK" dirty="0"/>
              <a:t> up – hvad har I erfaret med de forskellige byggesten?</a:t>
            </a:r>
          </a:p>
        </p:txBody>
      </p:sp>
      <p:sp>
        <p:nvSpPr>
          <p:cNvPr id="3" name="Pladsholder til indhold 2">
            <a:extLst>
              <a:ext uri="{FF2B5EF4-FFF2-40B4-BE49-F238E27FC236}">
                <a16:creationId xmlns:a16="http://schemas.microsoft.com/office/drawing/2014/main" id="{D4572B13-18C6-3AC9-54F5-2C0CFD9E4789}"/>
              </a:ext>
            </a:extLst>
          </p:cNvPr>
          <p:cNvSpPr>
            <a:spLocks noGrp="1"/>
          </p:cNvSpPr>
          <p:nvPr>
            <p:ph sz="quarter" idx="10"/>
          </p:nvPr>
        </p:nvSpPr>
        <p:spPr>
          <a:xfrm>
            <a:off x="838200" y="1848958"/>
            <a:ext cx="10698480" cy="2097510"/>
          </a:xfrm>
        </p:spPr>
        <p:txBody>
          <a:bodyPr/>
          <a:lstStyle/>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Kundesegmenter</a:t>
            </a:r>
            <a:r>
              <a:rPr lang="da-DK" sz="1400" b="0" i="0" dirty="0">
                <a:solidFill>
                  <a:srgbClr val="4F4F4F"/>
                </a:solidFill>
                <a:effectLst/>
                <a:latin typeface="Open Sans" panose="020B0606030504020204" pitchFamily="34" charset="0"/>
              </a:rPr>
              <a:t> (Customer Segments): Definerer de forskellige grupper af mennesker eller organisationer, en virksomhed henvender sig til.</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Værditilbud</a:t>
            </a:r>
            <a:r>
              <a:rPr lang="da-DK" sz="1400" b="0" i="0" dirty="0">
                <a:solidFill>
                  <a:srgbClr val="4F4F4F"/>
                </a:solidFill>
                <a:effectLst/>
                <a:latin typeface="Open Sans" panose="020B0606030504020204" pitchFamily="34" charset="0"/>
              </a:rPr>
              <a:t> (Value Propositions): Beskriver de produkter og tjenester, der skaber værdi for et specifikt kundesegment.</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Kanaler</a:t>
            </a:r>
            <a:r>
              <a:rPr lang="da-DK" sz="1400" b="0" i="0" dirty="0">
                <a:solidFill>
                  <a:srgbClr val="4F4F4F"/>
                </a:solidFill>
                <a:effectLst/>
                <a:latin typeface="Open Sans" panose="020B0606030504020204" pitchFamily="34" charset="0"/>
              </a:rPr>
              <a:t> (Channels): Beskriver, hvordan en virksomhed kommunikerer med og når ud til sine kundesegmenter for at levere sit værditilbud.</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Kunderelationer</a:t>
            </a:r>
            <a:r>
              <a:rPr lang="da-DK" sz="1400" b="0" i="0" dirty="0">
                <a:solidFill>
                  <a:srgbClr val="4F4F4F"/>
                </a:solidFill>
                <a:effectLst/>
                <a:latin typeface="Open Sans" panose="020B0606030504020204" pitchFamily="34" charset="0"/>
              </a:rPr>
              <a:t> (Customer Relationships): Beskriver de typer af relationer en virksomhed etablerer med specifikke kundesegmenter.</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Indtægtsstrømme</a:t>
            </a:r>
            <a:r>
              <a:rPr lang="da-DK" sz="1400" b="0" i="0" dirty="0">
                <a:solidFill>
                  <a:srgbClr val="4F4F4F"/>
                </a:solidFill>
                <a:effectLst/>
                <a:latin typeface="Open Sans" panose="020B0606030504020204" pitchFamily="34" charset="0"/>
              </a:rPr>
              <a:t> (</a:t>
            </a:r>
            <a:r>
              <a:rPr lang="da-DK" sz="1400" b="0" i="0" dirty="0" err="1">
                <a:solidFill>
                  <a:srgbClr val="4F4F4F"/>
                </a:solidFill>
                <a:effectLst/>
                <a:latin typeface="Open Sans" panose="020B0606030504020204" pitchFamily="34" charset="0"/>
              </a:rPr>
              <a:t>Revenue</a:t>
            </a:r>
            <a:r>
              <a:rPr lang="da-DK" sz="1400" b="0" i="0" dirty="0">
                <a:solidFill>
                  <a:srgbClr val="4F4F4F"/>
                </a:solidFill>
                <a:effectLst/>
                <a:latin typeface="Open Sans" panose="020B0606030504020204" pitchFamily="34" charset="0"/>
              </a:rPr>
              <a:t> </a:t>
            </a:r>
            <a:r>
              <a:rPr lang="da-DK" sz="1400" b="0" i="0" dirty="0" err="1">
                <a:solidFill>
                  <a:srgbClr val="4F4F4F"/>
                </a:solidFill>
                <a:effectLst/>
                <a:latin typeface="Open Sans" panose="020B0606030504020204" pitchFamily="34" charset="0"/>
              </a:rPr>
              <a:t>Streams</a:t>
            </a:r>
            <a:r>
              <a:rPr lang="da-DK" sz="1400" b="0" i="0" dirty="0">
                <a:solidFill>
                  <a:srgbClr val="4F4F4F"/>
                </a:solidFill>
                <a:effectLst/>
                <a:latin typeface="Open Sans" panose="020B0606030504020204" pitchFamily="34" charset="0"/>
              </a:rPr>
              <a:t>): Beskriver, hvordan virksomheden tjener penge gennem værditilbud til sine kunder.</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Nøgleressourcer</a:t>
            </a:r>
            <a:r>
              <a:rPr lang="da-DK" sz="1400" b="0" i="0" dirty="0">
                <a:solidFill>
                  <a:srgbClr val="4F4F4F"/>
                </a:solidFill>
                <a:effectLst/>
                <a:latin typeface="Open Sans" panose="020B0606030504020204" pitchFamily="34" charset="0"/>
              </a:rPr>
              <a:t> (Key Resources): De mest vigtige aktiver, der kræves for at en virksomheds forretningsmodel kan fungere.</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Nøgleaktiviteter</a:t>
            </a:r>
            <a:r>
              <a:rPr lang="da-DK" sz="1400" b="0" i="0" dirty="0">
                <a:solidFill>
                  <a:srgbClr val="4F4F4F"/>
                </a:solidFill>
                <a:effectLst/>
                <a:latin typeface="Open Sans" panose="020B0606030504020204" pitchFamily="34" charset="0"/>
              </a:rPr>
              <a:t> (Key </a:t>
            </a:r>
            <a:r>
              <a:rPr lang="da-DK" sz="1400" b="0" i="0" dirty="0" err="1">
                <a:solidFill>
                  <a:srgbClr val="4F4F4F"/>
                </a:solidFill>
                <a:effectLst/>
                <a:latin typeface="Open Sans" panose="020B0606030504020204" pitchFamily="34" charset="0"/>
              </a:rPr>
              <a:t>Activities</a:t>
            </a:r>
            <a:r>
              <a:rPr lang="da-DK" sz="1400" b="0" i="0" dirty="0">
                <a:solidFill>
                  <a:srgbClr val="4F4F4F"/>
                </a:solidFill>
                <a:effectLst/>
                <a:latin typeface="Open Sans" panose="020B0606030504020204" pitchFamily="34" charset="0"/>
              </a:rPr>
              <a:t>): De mest vigtige ting en virksomhed skal gøre for at få sin forretningsmodel til at fungere.</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Nøglepartnere</a:t>
            </a:r>
            <a:r>
              <a:rPr lang="da-DK" sz="1400" b="0" i="0" dirty="0">
                <a:solidFill>
                  <a:srgbClr val="4F4F4F"/>
                </a:solidFill>
                <a:effectLst/>
                <a:latin typeface="Open Sans" panose="020B0606030504020204" pitchFamily="34" charset="0"/>
              </a:rPr>
              <a:t> (Key </a:t>
            </a:r>
            <a:r>
              <a:rPr lang="da-DK" sz="1400" b="0" i="0" dirty="0" err="1">
                <a:solidFill>
                  <a:srgbClr val="4F4F4F"/>
                </a:solidFill>
                <a:effectLst/>
                <a:latin typeface="Open Sans" panose="020B0606030504020204" pitchFamily="34" charset="0"/>
              </a:rPr>
              <a:t>Partnerships</a:t>
            </a:r>
            <a:r>
              <a:rPr lang="da-DK" sz="1400" b="0" i="0" dirty="0">
                <a:solidFill>
                  <a:srgbClr val="4F4F4F"/>
                </a:solidFill>
                <a:effectLst/>
                <a:latin typeface="Open Sans" panose="020B0606030504020204" pitchFamily="34" charset="0"/>
              </a:rPr>
              <a:t>): Netværket af leverandører og partnere, der gør forretningsmodellen mulig.</a:t>
            </a:r>
          </a:p>
          <a:p>
            <a:pPr algn="l" fontAlgn="base">
              <a:lnSpc>
                <a:spcPts val="1950"/>
              </a:lnSpc>
              <a:buFont typeface="+mj-lt"/>
              <a:buAutoNum type="arabicPeriod"/>
            </a:pPr>
            <a:r>
              <a:rPr lang="da-DK" sz="1400" b="1" i="0" dirty="0">
                <a:solidFill>
                  <a:srgbClr val="4F4F4F"/>
                </a:solidFill>
                <a:effectLst/>
                <a:latin typeface="Open Sans" panose="020B0606030504020204" pitchFamily="34" charset="0"/>
              </a:rPr>
              <a:t>Omkostningsstruktur</a:t>
            </a:r>
            <a:r>
              <a:rPr lang="da-DK" sz="1400" b="0" i="0" dirty="0">
                <a:solidFill>
                  <a:srgbClr val="4F4F4F"/>
                </a:solidFill>
                <a:effectLst/>
                <a:latin typeface="Open Sans" panose="020B0606030504020204" pitchFamily="34" charset="0"/>
              </a:rPr>
              <a:t> (</a:t>
            </a:r>
            <a:r>
              <a:rPr lang="da-DK" sz="1400" b="0" i="0" dirty="0" err="1">
                <a:solidFill>
                  <a:srgbClr val="4F4F4F"/>
                </a:solidFill>
                <a:effectLst/>
                <a:latin typeface="Open Sans" panose="020B0606030504020204" pitchFamily="34" charset="0"/>
              </a:rPr>
              <a:t>Cost</a:t>
            </a:r>
            <a:r>
              <a:rPr lang="da-DK" sz="1400" b="0" i="0" dirty="0">
                <a:solidFill>
                  <a:srgbClr val="4F4F4F"/>
                </a:solidFill>
                <a:effectLst/>
                <a:latin typeface="Open Sans" panose="020B0606030504020204" pitchFamily="34" charset="0"/>
              </a:rPr>
              <a:t> </a:t>
            </a:r>
            <a:r>
              <a:rPr lang="da-DK" sz="1400" b="0" i="0" dirty="0" err="1">
                <a:solidFill>
                  <a:srgbClr val="4F4F4F"/>
                </a:solidFill>
                <a:effectLst/>
                <a:latin typeface="Open Sans" panose="020B0606030504020204" pitchFamily="34" charset="0"/>
              </a:rPr>
              <a:t>Structure</a:t>
            </a:r>
            <a:r>
              <a:rPr lang="da-DK" sz="1400" b="0" i="0" dirty="0">
                <a:solidFill>
                  <a:srgbClr val="4F4F4F"/>
                </a:solidFill>
                <a:effectLst/>
                <a:latin typeface="Open Sans" panose="020B0606030504020204" pitchFamily="34" charset="0"/>
              </a:rPr>
              <a:t>): De mest signifikante omkostninger, der er involveret i at drive forretningsmodellen.</a:t>
            </a:r>
          </a:p>
          <a:p>
            <a:endParaRPr lang="da-DK" dirty="0"/>
          </a:p>
        </p:txBody>
      </p:sp>
    </p:spTree>
    <p:extLst>
      <p:ext uri="{BB962C8B-B14F-4D97-AF65-F5344CB8AC3E}">
        <p14:creationId xmlns:p14="http://schemas.microsoft.com/office/powerpoint/2010/main" val="2685941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682A5AD-44F5-6F27-9CA8-FC922648A6A3}"/>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88374" y="355907"/>
            <a:ext cx="8939973" cy="641065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e 1">
            <a:extLst>
              <a:ext uri="{FF2B5EF4-FFF2-40B4-BE49-F238E27FC236}">
                <a16:creationId xmlns:a16="http://schemas.microsoft.com/office/drawing/2014/main" id="{37E83449-6006-B134-1771-7DCF665053F5}"/>
              </a:ext>
            </a:extLst>
          </p:cNvPr>
          <p:cNvGrpSpPr/>
          <p:nvPr/>
        </p:nvGrpSpPr>
        <p:grpSpPr>
          <a:xfrm>
            <a:off x="1502880" y="1351855"/>
            <a:ext cx="8110959" cy="4740662"/>
            <a:chOff x="1860866" y="2088743"/>
            <a:chExt cx="8110959" cy="4740662"/>
          </a:xfrm>
        </p:grpSpPr>
        <p:sp>
          <p:nvSpPr>
            <p:cNvPr id="5" name="Tekstfelt 4">
              <a:extLst>
                <a:ext uri="{FF2B5EF4-FFF2-40B4-BE49-F238E27FC236}">
                  <a16:creationId xmlns:a16="http://schemas.microsoft.com/office/drawing/2014/main" id="{3A58EED0-3178-BC87-1E5B-D77DD3CA1861}"/>
                </a:ext>
              </a:extLst>
            </p:cNvPr>
            <p:cNvSpPr txBox="1"/>
            <p:nvPr/>
          </p:nvSpPr>
          <p:spPr>
            <a:xfrm>
              <a:off x="8333548" y="2132794"/>
              <a:ext cx="1545144"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Rejsende</a:t>
              </a:r>
              <a:r>
                <a:rPr kumimoji="0" lang="da-DK" sz="1000" b="0" i="0" u="none" strike="noStrike" kern="1200" cap="none" spc="0" normalizeH="0" baseline="0" noProof="0" dirty="0">
                  <a:ln>
                    <a:noFill/>
                  </a:ln>
                  <a:solidFill>
                    <a:prstClr val="black"/>
                  </a:solidFill>
                  <a:effectLst/>
                  <a:uLnTx/>
                  <a:uFillTx/>
                  <a:latin typeface="Montserrat"/>
                  <a:ea typeface="+mn-ea"/>
                  <a:cs typeface="+mn-cs"/>
                </a:rPr>
                <a:t>: Personer, der søger overnatning i en ny by eller område..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Værter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Privatpersoner, der har ledige boligplads (som værelser, lejligheder eller huse), som de ønsker at leje ud til rejsende.</a:t>
              </a:r>
            </a:p>
          </p:txBody>
        </p:sp>
        <p:sp>
          <p:nvSpPr>
            <p:cNvPr id="7" name="Tekstfelt 6">
              <a:extLst>
                <a:ext uri="{FF2B5EF4-FFF2-40B4-BE49-F238E27FC236}">
                  <a16:creationId xmlns:a16="http://schemas.microsoft.com/office/drawing/2014/main" id="{B11E1851-3279-54D9-F786-4E8405070B84}"/>
                </a:ext>
              </a:extLst>
            </p:cNvPr>
            <p:cNvSpPr txBox="1"/>
            <p:nvPr/>
          </p:nvSpPr>
          <p:spPr>
            <a:xfrm>
              <a:off x="5206571" y="2132794"/>
              <a:ext cx="1435100"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For rejsende</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tilbyder et bredt udvalg af unikke, personlige og ofte billigere overnatningsmuligheder end traditionelle hoteller..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For værter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giver mulighed for at tjene penge ved at udleje.. Værter får en platform til at nå globalt ud til potentielle kunder og får beskyttelse (forsikring) gennem Airbnb’s garantier.</a:t>
              </a:r>
            </a:p>
          </p:txBody>
        </p:sp>
        <p:sp>
          <p:nvSpPr>
            <p:cNvPr id="9" name="Tekstfelt 8">
              <a:extLst>
                <a:ext uri="{FF2B5EF4-FFF2-40B4-BE49-F238E27FC236}">
                  <a16:creationId xmlns:a16="http://schemas.microsoft.com/office/drawing/2014/main" id="{E77E43B2-4A67-F8CF-0E8A-E9D6ED980B66}"/>
                </a:ext>
              </a:extLst>
            </p:cNvPr>
            <p:cNvSpPr txBox="1"/>
            <p:nvPr/>
          </p:nvSpPr>
          <p:spPr>
            <a:xfrm>
              <a:off x="6701320" y="3825565"/>
              <a:ext cx="1866553"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Websted og mobilapp</a:t>
              </a:r>
              <a:r>
                <a:rPr kumimoji="0" lang="da-DK" sz="1000" b="0" i="0" u="none" strike="noStrike" kern="1200" cap="none" spc="0" normalizeH="0" baseline="0" noProof="0" dirty="0">
                  <a:ln>
                    <a:noFill/>
                  </a:ln>
                  <a:solidFill>
                    <a:prstClr val="black"/>
                  </a:solidFill>
                  <a:effectLst/>
                  <a:uLnTx/>
                  <a:uFillTx/>
                  <a:latin typeface="Montserrat"/>
                  <a:ea typeface="+mn-ea"/>
                  <a:cs typeface="+mn-cs"/>
                </a:rPr>
                <a:t>: Hovedkanalerne for Airbnb er deres hjemmeside og mobilapp.,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Sociale medier og reklamer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bruger sociale medier og digital markedsføring. </a:t>
              </a:r>
            </a:p>
          </p:txBody>
        </p:sp>
        <p:sp>
          <p:nvSpPr>
            <p:cNvPr id="11" name="Tekstfelt 10">
              <a:extLst>
                <a:ext uri="{FF2B5EF4-FFF2-40B4-BE49-F238E27FC236}">
                  <a16:creationId xmlns:a16="http://schemas.microsoft.com/office/drawing/2014/main" id="{1FD5B627-6A71-E765-A299-8607C99F34DE}"/>
                </a:ext>
              </a:extLst>
            </p:cNvPr>
            <p:cNvSpPr txBox="1"/>
            <p:nvPr/>
          </p:nvSpPr>
          <p:spPr>
            <a:xfrm>
              <a:off x="6759325" y="2132794"/>
              <a:ext cx="175054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Automatiserede tjenester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tilbyder en automatiseret platform. </a:t>
              </a:r>
              <a:r>
                <a:rPr kumimoji="0" lang="da-DK" sz="1000" b="1" i="0" u="none" strike="noStrike" kern="1200" cap="none" spc="0" normalizeH="0" baseline="0" noProof="0" dirty="0">
                  <a:ln>
                    <a:noFill/>
                  </a:ln>
                  <a:solidFill>
                    <a:prstClr val="black"/>
                  </a:solidFill>
                  <a:effectLst/>
                  <a:uLnTx/>
                  <a:uFillTx/>
                  <a:latin typeface="Montserrat"/>
                  <a:ea typeface="+mn-ea"/>
                  <a:cs typeface="+mn-cs"/>
                </a:rPr>
                <a:t>Kunde support</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tilbyder support både online og via telefon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Fællesskaber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skaber et fællesskab. </a:t>
              </a:r>
            </a:p>
          </p:txBody>
        </p:sp>
        <p:sp>
          <p:nvSpPr>
            <p:cNvPr id="13" name="Tekstfelt 12">
              <a:extLst>
                <a:ext uri="{FF2B5EF4-FFF2-40B4-BE49-F238E27FC236}">
                  <a16:creationId xmlns:a16="http://schemas.microsoft.com/office/drawing/2014/main" id="{B76B0BE4-5D45-D567-D000-5794A5576779}"/>
                </a:ext>
              </a:extLst>
            </p:cNvPr>
            <p:cNvSpPr txBox="1"/>
            <p:nvPr/>
          </p:nvSpPr>
          <p:spPr>
            <a:xfrm>
              <a:off x="5927721" y="5712538"/>
              <a:ext cx="404410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Procentandel af bookinger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tager en kommission af både værter og gæster på hver gennemført reservation. Værter betaler typisk 3%, og gæster betaler op til 15% af bookingens pris.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Servicegebyr</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 kan også opkræve ekstra gebyrer for tjenester som forsikring eller rengøring.</a:t>
              </a:r>
            </a:p>
          </p:txBody>
        </p:sp>
        <p:sp>
          <p:nvSpPr>
            <p:cNvPr id="15" name="Tekstfelt 14">
              <a:extLst>
                <a:ext uri="{FF2B5EF4-FFF2-40B4-BE49-F238E27FC236}">
                  <a16:creationId xmlns:a16="http://schemas.microsoft.com/office/drawing/2014/main" id="{1AB6530B-BC92-F7B2-08A0-7EC9A0AA8CE2}"/>
                </a:ext>
              </a:extLst>
            </p:cNvPr>
            <p:cNvSpPr txBox="1"/>
            <p:nvPr/>
          </p:nvSpPr>
          <p:spPr>
            <a:xfrm>
              <a:off x="3442202" y="2132794"/>
              <a:ext cx="1764369"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Platformdrift</a:t>
              </a:r>
              <a:r>
                <a:rPr kumimoji="0" lang="da-DK" sz="1000" b="0" i="0" u="none" strike="noStrike" kern="1200" cap="none" spc="0" normalizeH="0" baseline="0" noProof="0" dirty="0">
                  <a:ln>
                    <a:noFill/>
                  </a:ln>
                  <a:solidFill>
                    <a:prstClr val="black"/>
                  </a:solidFill>
                  <a:effectLst/>
                  <a:uLnTx/>
                  <a:uFillTx/>
                  <a:latin typeface="Montserrat"/>
                  <a:ea typeface="+mn-ea"/>
                  <a:cs typeface="+mn-cs"/>
                </a:rPr>
                <a:t>: At drive og vedligeholde webstedet og appen, </a:t>
              </a:r>
              <a:r>
                <a:rPr kumimoji="0" lang="da-DK" sz="1000" b="1" i="0" u="none" strike="noStrike" kern="1200" cap="none" spc="0" normalizeH="0" baseline="0" noProof="0" dirty="0">
                  <a:ln>
                    <a:noFill/>
                  </a:ln>
                  <a:solidFill>
                    <a:prstClr val="black"/>
                  </a:solidFill>
                  <a:effectLst/>
                  <a:uLnTx/>
                  <a:uFillTx/>
                  <a:latin typeface="Montserrat"/>
                  <a:ea typeface="+mn-ea"/>
                  <a:cs typeface="+mn-cs"/>
                </a:rPr>
                <a:t>Marketing og branding</a:t>
              </a:r>
              <a:r>
                <a:rPr kumimoji="0" lang="da-DK" sz="1000" b="0" i="0" u="none" strike="noStrike" kern="1200" cap="none" spc="0" normalizeH="0" baseline="0" noProof="0" dirty="0">
                  <a:ln>
                    <a:noFill/>
                  </a:ln>
                  <a:solidFill>
                    <a:prstClr val="black"/>
                  </a:solidFill>
                  <a:effectLst/>
                  <a:uLnTx/>
                  <a:uFillTx/>
                  <a:latin typeface="Montserrat"/>
                  <a:ea typeface="+mn-ea"/>
                  <a:cs typeface="+mn-cs"/>
                </a:rPr>
                <a:t>: Udvikle og gennemføre globalmarkedsføring.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Kundesupport</a:t>
              </a: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7" name="Tekstfelt 16">
              <a:extLst>
                <a:ext uri="{FF2B5EF4-FFF2-40B4-BE49-F238E27FC236}">
                  <a16:creationId xmlns:a16="http://schemas.microsoft.com/office/drawing/2014/main" id="{DB809AE1-1BB2-8AE1-9E70-92FA1788A3B5}"/>
                </a:ext>
              </a:extLst>
            </p:cNvPr>
            <p:cNvSpPr txBox="1"/>
            <p:nvPr/>
          </p:nvSpPr>
          <p:spPr>
            <a:xfrm>
              <a:off x="1860866" y="2088743"/>
              <a:ext cx="1607165"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Betalingsudbydere</a:t>
              </a:r>
              <a:r>
                <a:rPr kumimoji="0" lang="da-DK" sz="1000" b="0" i="0" u="none" strike="noStrike" kern="1200" cap="none" spc="0" normalizeH="0" baseline="0" noProof="0" dirty="0">
                  <a:ln>
                    <a:noFill/>
                  </a:ln>
                  <a:solidFill>
                    <a:prstClr val="black"/>
                  </a:solidFill>
                  <a:effectLst/>
                  <a:uLnTx/>
                  <a:uFillTx/>
                  <a:latin typeface="Montserrat"/>
                  <a:ea typeface="+mn-ea"/>
                  <a:cs typeface="+mn-cs"/>
                </a:rPr>
                <a:t>: Partnerskaber med betalingssystemer som PayPal, kreditkortudbydere osv.,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Forsikringsselskaber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Partnerskaber med forsikringsselskaber for at tilbyde beskyttelse til både værter og gæster.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Lokale aktører</a:t>
              </a:r>
              <a:r>
                <a:rPr kumimoji="0" lang="da-DK" sz="1000" b="0" i="0" u="none" strike="noStrike" kern="1200" cap="none" spc="0" normalizeH="0" baseline="0" noProof="0" dirty="0">
                  <a:ln>
                    <a:noFill/>
                  </a:ln>
                  <a:solidFill>
                    <a:prstClr val="black"/>
                  </a:solidFill>
                  <a:effectLst/>
                  <a:uLnTx/>
                  <a:uFillTx/>
                  <a:latin typeface="Montserrat"/>
                  <a:ea typeface="+mn-ea"/>
                  <a:cs typeface="+mn-cs"/>
                </a:rPr>
                <a:t>: Samarbejde med lokale virksomheder for at tilbyde gæster ekstra tjenester som guidede ture, biludlejning og oplevelser.</a:t>
              </a:r>
            </a:p>
          </p:txBody>
        </p:sp>
        <p:sp>
          <p:nvSpPr>
            <p:cNvPr id="19" name="Tekstfelt 18">
              <a:extLst>
                <a:ext uri="{FF2B5EF4-FFF2-40B4-BE49-F238E27FC236}">
                  <a16:creationId xmlns:a16="http://schemas.microsoft.com/office/drawing/2014/main" id="{27813907-6B05-B902-31F8-D178E302026A}"/>
                </a:ext>
              </a:extLst>
            </p:cNvPr>
            <p:cNvSpPr txBox="1"/>
            <p:nvPr/>
          </p:nvSpPr>
          <p:spPr>
            <a:xfrm>
              <a:off x="1981610" y="5659854"/>
              <a:ext cx="378640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Teknologisk udvikling og vedligeholdelse</a:t>
              </a:r>
              <a:r>
                <a:rPr kumimoji="0" lang="da-DK" sz="1000" b="0" i="0" u="none" strike="noStrike" kern="1200" cap="none" spc="0" normalizeH="0" baseline="0" noProof="0" dirty="0">
                  <a:ln>
                    <a:noFill/>
                  </a:ln>
                  <a:solidFill>
                    <a:prstClr val="black"/>
                  </a:solidFill>
                  <a:effectLst/>
                  <a:uLnTx/>
                  <a:uFillTx/>
                  <a:latin typeface="Montserrat"/>
                  <a:ea typeface="+mn-ea"/>
                  <a:cs typeface="+mn-cs"/>
                </a:rPr>
                <a:t>: Udvikling og vedligeholdelse af platformen, herunder appen, webstedet og servere.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Markedsføring</a:t>
              </a:r>
              <a:r>
                <a:rPr kumimoji="0" lang="da-DK" sz="1000" b="0" i="0" u="none" strike="noStrike" kern="1200" cap="none" spc="0" normalizeH="0" baseline="0" noProof="0" dirty="0">
                  <a:ln>
                    <a:noFill/>
                  </a:ln>
                  <a:solidFill>
                    <a:prstClr val="black"/>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Kundeservice</a:t>
              </a:r>
              <a:r>
                <a:rPr kumimoji="0" lang="da-DK" sz="1000" b="0" i="0" u="none" strike="noStrike" kern="1200" cap="none" spc="0" normalizeH="0" baseline="0" noProof="0" dirty="0">
                  <a:ln>
                    <a:noFill/>
                  </a:ln>
                  <a:solidFill>
                    <a:prstClr val="black"/>
                  </a:solidFill>
                  <a:effectLst/>
                  <a:uLnTx/>
                  <a:uFillTx/>
                  <a:latin typeface="Montserrat"/>
                  <a:ea typeface="+mn-ea"/>
                  <a:cs typeface="+mn-cs"/>
                </a:rPr>
                <a:t>: Omkostninger ved at tilbyde support. </a:t>
              </a:r>
              <a:r>
                <a:rPr kumimoji="0" lang="da-DK" sz="1000" b="1" i="0" u="none" strike="noStrike" kern="1200" cap="none" spc="0" normalizeH="0" baseline="0" noProof="0" dirty="0">
                  <a:ln>
                    <a:noFill/>
                  </a:ln>
                  <a:solidFill>
                    <a:prstClr val="black"/>
                  </a:solidFill>
                  <a:effectLst/>
                  <a:uLnTx/>
                  <a:uFillTx/>
                  <a:latin typeface="Montserrat"/>
                  <a:ea typeface="+mn-ea"/>
                  <a:cs typeface="+mn-cs"/>
                </a:rPr>
                <a:t>Forsikring og garantier: </a:t>
              </a:r>
              <a:r>
                <a:rPr kumimoji="0" lang="da-DK" sz="1000" b="0" i="0" u="none" strike="noStrike" kern="1200" cap="none" spc="0" normalizeH="0" baseline="0" noProof="0" dirty="0">
                  <a:ln>
                    <a:noFill/>
                  </a:ln>
                  <a:solidFill>
                    <a:prstClr val="black"/>
                  </a:solidFill>
                  <a:effectLst/>
                  <a:uLnTx/>
                  <a:uFillTx/>
                  <a:latin typeface="Montserrat"/>
                  <a:ea typeface="+mn-ea"/>
                  <a:cs typeface="+mn-cs"/>
                </a:rPr>
                <a:t>Udgifter til at sikre de nødvendige forsikringer</a:t>
              </a:r>
            </a:p>
          </p:txBody>
        </p:sp>
        <p:sp>
          <p:nvSpPr>
            <p:cNvPr id="21" name="Tekstfelt 20">
              <a:extLst>
                <a:ext uri="{FF2B5EF4-FFF2-40B4-BE49-F238E27FC236}">
                  <a16:creationId xmlns:a16="http://schemas.microsoft.com/office/drawing/2014/main" id="{4C9F4EB3-BB1A-00EF-9024-F5998D9DB82D}"/>
                </a:ext>
              </a:extLst>
            </p:cNvPr>
            <p:cNvSpPr txBox="1"/>
            <p:nvPr/>
          </p:nvSpPr>
          <p:spPr>
            <a:xfrm>
              <a:off x="3442202" y="3806107"/>
              <a:ext cx="1781787"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Teknologi</a:t>
              </a:r>
              <a:r>
                <a:rPr kumimoji="0" lang="da-DK" sz="1000" b="0" i="0" u="none" strike="noStrike" kern="1200" cap="none" spc="0" normalizeH="0" baseline="0" noProof="0" dirty="0">
                  <a:ln>
                    <a:noFill/>
                  </a:ln>
                  <a:solidFill>
                    <a:prstClr val="black"/>
                  </a:solidFill>
                  <a:effectLst/>
                  <a:uLnTx/>
                  <a:uFillTx/>
                  <a:latin typeface="Montserrat"/>
                  <a:ea typeface="+mn-ea"/>
                  <a:cs typeface="+mn-cs"/>
                </a:rPr>
                <a:t>: Webstedet, appen og de bagvedliggende servere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og databaser.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Brugerdatabase</a:t>
              </a:r>
              <a:r>
                <a:rPr kumimoji="0" lang="da-DK" sz="1000" b="0" i="0" u="none" strike="noStrike" kern="1200" cap="none" spc="0" normalizeH="0" baseline="0" noProof="0" dirty="0">
                  <a:ln>
                    <a:noFill/>
                  </a:ln>
                  <a:solidFill>
                    <a:prstClr val="black"/>
                  </a:solidFill>
                  <a:effectLst/>
                  <a:uLnTx/>
                  <a:uFillTx/>
                  <a:latin typeface="Montserrat"/>
                  <a:ea typeface="+mn-ea"/>
                  <a:cs typeface="+mn-cs"/>
                </a:rPr>
                <a:t>: En stor og aktiv base af værter og rejsende, som holder systemet kørende.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1" i="0" u="none" strike="noStrike" kern="1200" cap="none" spc="0" normalizeH="0" baseline="0" noProof="0" dirty="0">
                  <a:ln>
                    <a:noFill/>
                  </a:ln>
                  <a:solidFill>
                    <a:prstClr val="black"/>
                  </a:solidFill>
                  <a:effectLst/>
                  <a:uLnTx/>
                  <a:uFillTx/>
                  <a:latin typeface="Montserrat"/>
                  <a:ea typeface="+mn-ea"/>
                  <a:cs typeface="+mn-cs"/>
                </a:rPr>
                <a:t>Brand</a:t>
              </a:r>
              <a:r>
                <a:rPr kumimoji="0" lang="da-DK" sz="1000" b="0" i="0" u="none" strike="noStrike" kern="1200" cap="none" spc="0" normalizeH="0" baseline="0" noProof="0" dirty="0">
                  <a:ln>
                    <a:noFill/>
                  </a:ln>
                  <a:solidFill>
                    <a:prstClr val="black"/>
                  </a:solidFill>
                  <a:effectLst/>
                  <a:uLnTx/>
                  <a:uFillTx/>
                  <a:latin typeface="Montserrat"/>
                  <a:ea typeface="+mn-ea"/>
                  <a:cs typeface="+mn-cs"/>
                </a:rPr>
                <a:t>: Airbnb</a:t>
              </a:r>
            </a:p>
          </p:txBody>
        </p:sp>
      </p:grpSp>
      <p:sp>
        <p:nvSpPr>
          <p:cNvPr id="3" name="Tekstfelt 2">
            <a:extLst>
              <a:ext uri="{FF2B5EF4-FFF2-40B4-BE49-F238E27FC236}">
                <a16:creationId xmlns:a16="http://schemas.microsoft.com/office/drawing/2014/main" id="{EE01AC7A-F8D4-647B-B202-213B928922EF}"/>
              </a:ext>
            </a:extLst>
          </p:cNvPr>
          <p:cNvSpPr txBox="1"/>
          <p:nvPr/>
        </p:nvSpPr>
        <p:spPr>
          <a:xfrm>
            <a:off x="5219700" y="660684"/>
            <a:ext cx="9749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Airbnb</a:t>
            </a:r>
          </a:p>
        </p:txBody>
      </p:sp>
    </p:spTree>
    <p:extLst>
      <p:ext uri="{BB962C8B-B14F-4D97-AF65-F5344CB8AC3E}">
        <p14:creationId xmlns:p14="http://schemas.microsoft.com/office/powerpoint/2010/main" val="400701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06D94-BEF1-047C-C476-8F10127E8CC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7A45726-BDCA-7AD7-BEBD-4939A1A6C869}"/>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07769" y="223673"/>
            <a:ext cx="8939973" cy="641065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e 1">
            <a:extLst>
              <a:ext uri="{FF2B5EF4-FFF2-40B4-BE49-F238E27FC236}">
                <a16:creationId xmlns:a16="http://schemas.microsoft.com/office/drawing/2014/main" id="{146CF3F7-D893-5136-2E45-FEAC2ABA496C}"/>
              </a:ext>
            </a:extLst>
          </p:cNvPr>
          <p:cNvGrpSpPr/>
          <p:nvPr/>
        </p:nvGrpSpPr>
        <p:grpSpPr>
          <a:xfrm>
            <a:off x="1433299" y="1351855"/>
            <a:ext cx="8180540" cy="4078942"/>
            <a:chOff x="1791285" y="2088743"/>
            <a:chExt cx="8180540" cy="4078942"/>
          </a:xfrm>
        </p:grpSpPr>
        <p:sp>
          <p:nvSpPr>
            <p:cNvPr id="5" name="Tekstfelt 4">
              <a:extLst>
                <a:ext uri="{FF2B5EF4-FFF2-40B4-BE49-F238E27FC236}">
                  <a16:creationId xmlns:a16="http://schemas.microsoft.com/office/drawing/2014/main" id="{CEFCF199-BA32-3FD9-8D68-79773A695425}"/>
                </a:ext>
              </a:extLst>
            </p:cNvPr>
            <p:cNvSpPr txBox="1"/>
            <p:nvPr/>
          </p:nvSpPr>
          <p:spPr>
            <a:xfrm>
              <a:off x="8333548" y="2132794"/>
              <a:ext cx="15451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7" name="Tekstfelt 6">
              <a:extLst>
                <a:ext uri="{FF2B5EF4-FFF2-40B4-BE49-F238E27FC236}">
                  <a16:creationId xmlns:a16="http://schemas.microsoft.com/office/drawing/2014/main" id="{413CE481-8166-702A-171A-F72AFB30C69E}"/>
                </a:ext>
              </a:extLst>
            </p:cNvPr>
            <p:cNvSpPr txBox="1"/>
            <p:nvPr/>
          </p:nvSpPr>
          <p:spPr>
            <a:xfrm>
              <a:off x="5206571" y="2132794"/>
              <a:ext cx="14351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9" name="Tekstfelt 8">
              <a:extLst>
                <a:ext uri="{FF2B5EF4-FFF2-40B4-BE49-F238E27FC236}">
                  <a16:creationId xmlns:a16="http://schemas.microsoft.com/office/drawing/2014/main" id="{BED85AF4-BD6C-0C5F-FB99-3244D7D9C240}"/>
                </a:ext>
              </a:extLst>
            </p:cNvPr>
            <p:cNvSpPr txBox="1"/>
            <p:nvPr/>
          </p:nvSpPr>
          <p:spPr>
            <a:xfrm>
              <a:off x="6701320" y="3825565"/>
              <a:ext cx="186655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1" name="Tekstfelt 10">
              <a:extLst>
                <a:ext uri="{FF2B5EF4-FFF2-40B4-BE49-F238E27FC236}">
                  <a16:creationId xmlns:a16="http://schemas.microsoft.com/office/drawing/2014/main" id="{055D171F-0590-D321-B113-CECD66BE7AA6}"/>
                </a:ext>
              </a:extLst>
            </p:cNvPr>
            <p:cNvSpPr txBox="1"/>
            <p:nvPr/>
          </p:nvSpPr>
          <p:spPr>
            <a:xfrm>
              <a:off x="6759325" y="2132794"/>
              <a:ext cx="17505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3" name="Tekstfelt 12">
              <a:extLst>
                <a:ext uri="{FF2B5EF4-FFF2-40B4-BE49-F238E27FC236}">
                  <a16:creationId xmlns:a16="http://schemas.microsoft.com/office/drawing/2014/main" id="{DC37E636-1D08-3EDA-9BAC-FAF74C0074D2}"/>
                </a:ext>
              </a:extLst>
            </p:cNvPr>
            <p:cNvSpPr txBox="1"/>
            <p:nvPr/>
          </p:nvSpPr>
          <p:spPr>
            <a:xfrm>
              <a:off x="5927721" y="5712538"/>
              <a:ext cx="404410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5" name="Tekstfelt 14">
              <a:extLst>
                <a:ext uri="{FF2B5EF4-FFF2-40B4-BE49-F238E27FC236}">
                  <a16:creationId xmlns:a16="http://schemas.microsoft.com/office/drawing/2014/main" id="{AA4378BA-6BF0-08FF-73FA-815A4AA2642E}"/>
                </a:ext>
              </a:extLst>
            </p:cNvPr>
            <p:cNvSpPr txBox="1"/>
            <p:nvPr/>
          </p:nvSpPr>
          <p:spPr>
            <a:xfrm>
              <a:off x="3442202" y="2132794"/>
              <a:ext cx="176436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7" name="Tekstfelt 16">
              <a:extLst>
                <a:ext uri="{FF2B5EF4-FFF2-40B4-BE49-F238E27FC236}">
                  <a16:creationId xmlns:a16="http://schemas.microsoft.com/office/drawing/2014/main" id="{296E0D37-6582-3AA2-D9BE-D1D2FEDB8243}"/>
                </a:ext>
              </a:extLst>
            </p:cNvPr>
            <p:cNvSpPr txBox="1"/>
            <p:nvPr/>
          </p:nvSpPr>
          <p:spPr>
            <a:xfrm>
              <a:off x="1860866" y="2088743"/>
              <a:ext cx="1607165"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9" name="Tekstfelt 18">
              <a:extLst>
                <a:ext uri="{FF2B5EF4-FFF2-40B4-BE49-F238E27FC236}">
                  <a16:creationId xmlns:a16="http://schemas.microsoft.com/office/drawing/2014/main" id="{68606850-98B1-B82A-BED8-D16C80ACC867}"/>
                </a:ext>
              </a:extLst>
            </p:cNvPr>
            <p:cNvSpPr txBox="1"/>
            <p:nvPr/>
          </p:nvSpPr>
          <p:spPr>
            <a:xfrm>
              <a:off x="1791285" y="5613687"/>
              <a:ext cx="378640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De primære omkostninger inkluderer produktionsomkostninger, markedsføring, sponsorater og investeringer i sociale projekter.</a:t>
              </a:r>
            </a:p>
          </p:txBody>
        </p:sp>
        <p:sp>
          <p:nvSpPr>
            <p:cNvPr id="21" name="Tekstfelt 20">
              <a:extLst>
                <a:ext uri="{FF2B5EF4-FFF2-40B4-BE49-F238E27FC236}">
                  <a16:creationId xmlns:a16="http://schemas.microsoft.com/office/drawing/2014/main" id="{563191F6-EF6F-2B05-1E2D-EC9047378865}"/>
                </a:ext>
              </a:extLst>
            </p:cNvPr>
            <p:cNvSpPr txBox="1"/>
            <p:nvPr/>
          </p:nvSpPr>
          <p:spPr>
            <a:xfrm>
              <a:off x="3442202" y="3806107"/>
              <a:ext cx="1781787"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grpSp>
      <p:sp>
        <p:nvSpPr>
          <p:cNvPr id="3" name="Tekstfelt 2">
            <a:extLst>
              <a:ext uri="{FF2B5EF4-FFF2-40B4-BE49-F238E27FC236}">
                <a16:creationId xmlns:a16="http://schemas.microsoft.com/office/drawing/2014/main" id="{957493B9-FB3C-F2F7-A58F-D2DDD2DD1F46}"/>
              </a:ext>
            </a:extLst>
          </p:cNvPr>
          <p:cNvSpPr txBox="1"/>
          <p:nvPr/>
        </p:nvSpPr>
        <p:spPr>
          <a:xfrm>
            <a:off x="4636401" y="513790"/>
            <a:ext cx="16257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Hvem er det</a:t>
            </a:r>
          </a:p>
        </p:txBody>
      </p:sp>
      <p:sp>
        <p:nvSpPr>
          <p:cNvPr id="6" name="Tekstfelt 5">
            <a:extLst>
              <a:ext uri="{FF2B5EF4-FFF2-40B4-BE49-F238E27FC236}">
                <a16:creationId xmlns:a16="http://schemas.microsoft.com/office/drawing/2014/main" id="{C81B2774-3DAE-6077-FFC5-6B0BB2FDC694}"/>
              </a:ext>
            </a:extLst>
          </p:cNvPr>
          <p:cNvSpPr txBox="1"/>
          <p:nvPr/>
        </p:nvSpPr>
        <p:spPr>
          <a:xfrm>
            <a:off x="7985685" y="1320876"/>
            <a:ext cx="130669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X henvender sig til en bred målgruppe, herunder mænd, kvinder og børn, med fokus på sportsudøvere og modebevidste forbrugere</a:t>
            </a:r>
          </a:p>
        </p:txBody>
      </p:sp>
      <p:sp>
        <p:nvSpPr>
          <p:cNvPr id="10" name="Tekstfelt 9">
            <a:extLst>
              <a:ext uri="{FF2B5EF4-FFF2-40B4-BE49-F238E27FC236}">
                <a16:creationId xmlns:a16="http://schemas.microsoft.com/office/drawing/2014/main" id="{5682D506-D8E2-4287-3C9C-5D904C256574}"/>
              </a:ext>
            </a:extLst>
          </p:cNvPr>
          <p:cNvSpPr txBox="1"/>
          <p:nvPr/>
        </p:nvSpPr>
        <p:spPr>
          <a:xfrm>
            <a:off x="4565567" y="1393788"/>
            <a:ext cx="1669167" cy="18466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Virksomheden tilbyder sports- og fritidstøj samt fodtøj, der kombinerer funktionalitet med moderne design. Derudover engagerer x sig i sociale og humanitære initiativer, hvilket styrker deres </a:t>
            </a:r>
            <a:r>
              <a:rPr kumimoji="0" lang="da-DK" sz="1000" b="0" i="0" u="none" strike="noStrike" kern="1200" cap="none" spc="0" normalizeH="0" baseline="0" noProof="0" dirty="0" err="1">
                <a:ln>
                  <a:noFill/>
                </a:ln>
                <a:solidFill>
                  <a:prstClr val="black"/>
                </a:solidFill>
                <a:effectLst/>
                <a:uLnTx/>
                <a:uFillTx/>
                <a:latin typeface="Montserrat"/>
                <a:ea typeface="+mn-ea"/>
                <a:cs typeface="+mn-cs"/>
              </a:rPr>
              <a:t>brandværdi</a:t>
            </a:r>
            <a:r>
              <a:rPr kumimoji="0" lang="da-DK" sz="1400" b="0" i="0" u="none" strike="noStrike" kern="1200" cap="none" spc="0" normalizeH="0" baseline="0" noProof="0" dirty="0">
                <a:ln>
                  <a:noFill/>
                </a:ln>
                <a:solidFill>
                  <a:prstClr val="black"/>
                </a:solidFill>
                <a:effectLst/>
                <a:uLnTx/>
                <a:uFillTx/>
                <a:latin typeface="Montserrat"/>
                <a:ea typeface="+mn-ea"/>
                <a:cs typeface="+mn-cs"/>
              </a:rPr>
              <a:t>. ​</a:t>
            </a:r>
          </a:p>
        </p:txBody>
      </p:sp>
      <p:sp>
        <p:nvSpPr>
          <p:cNvPr id="14" name="Tekstfelt 13">
            <a:extLst>
              <a:ext uri="{FF2B5EF4-FFF2-40B4-BE49-F238E27FC236}">
                <a16:creationId xmlns:a16="http://schemas.microsoft.com/office/drawing/2014/main" id="{1F58021D-B44D-AE40-222D-68550631C39B}"/>
              </a:ext>
            </a:extLst>
          </p:cNvPr>
          <p:cNvSpPr txBox="1"/>
          <p:nvPr/>
        </p:nvSpPr>
        <p:spPr>
          <a:xfrm>
            <a:off x="6207866" y="3053430"/>
            <a:ext cx="1669167"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X distribuerer sine produkter gennem egne butikker i DK og mange andre lande, en online webshop og via tredjepartsforhandlere som </a:t>
            </a:r>
            <a:r>
              <a:rPr kumimoji="0" lang="da-DK" sz="1000" b="0" i="0" u="none" strike="noStrike" kern="1200" cap="none" spc="0" normalizeH="0" baseline="0" noProof="0" dirty="0" err="1">
                <a:ln>
                  <a:noFill/>
                </a:ln>
                <a:solidFill>
                  <a:prstClr val="black"/>
                </a:solidFill>
                <a:effectLst/>
                <a:uLnTx/>
                <a:uFillTx/>
                <a:latin typeface="Montserrat"/>
                <a:ea typeface="+mn-ea"/>
                <a:cs typeface="+mn-cs"/>
              </a:rPr>
              <a:t>Zalando</a:t>
            </a:r>
            <a:r>
              <a:rPr kumimoji="0" lang="da-DK" sz="1000" b="0" i="0" u="none" strike="noStrike" kern="1200" cap="none" spc="0" normalizeH="0" baseline="0" noProof="0" dirty="0">
                <a:ln>
                  <a:noFill/>
                </a:ln>
                <a:solidFill>
                  <a:prstClr val="black"/>
                </a:solidFill>
                <a:effectLst/>
                <a:uLnTx/>
                <a:uFillTx/>
                <a:latin typeface="Montserrat"/>
                <a:ea typeface="+mn-ea"/>
                <a:cs typeface="+mn-cs"/>
              </a:rPr>
              <a:t> og </a:t>
            </a:r>
            <a:r>
              <a:rPr kumimoji="0" lang="da-DK" sz="1000" b="0" i="0" u="none" strike="noStrike" kern="1200" cap="none" spc="0" normalizeH="0" baseline="0" noProof="0" dirty="0" err="1">
                <a:ln>
                  <a:noFill/>
                </a:ln>
                <a:solidFill>
                  <a:prstClr val="black"/>
                </a:solidFill>
                <a:effectLst/>
                <a:uLnTx/>
                <a:uFillTx/>
                <a:latin typeface="Montserrat"/>
                <a:ea typeface="+mn-ea"/>
                <a:cs typeface="+mn-cs"/>
              </a:rPr>
              <a:t>Boozt</a:t>
            </a:r>
            <a:endParaRPr kumimoji="0" lang="da-DK" sz="10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8" name="Tekstfelt 17">
            <a:extLst>
              <a:ext uri="{FF2B5EF4-FFF2-40B4-BE49-F238E27FC236}">
                <a16:creationId xmlns:a16="http://schemas.microsoft.com/office/drawing/2014/main" id="{6ED5952E-DBC7-DD2F-2B4E-55661676285E}"/>
              </a:ext>
            </a:extLst>
          </p:cNvPr>
          <p:cNvSpPr txBox="1"/>
          <p:nvPr/>
        </p:nvSpPr>
        <p:spPr>
          <a:xfrm>
            <a:off x="6272016" y="1161214"/>
            <a:ext cx="155260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Virksomheden opretholder kunderelationer gennem sponsorater af sports- og e-sportshold samt ved at deltage i sociale projekter, hvilket fremmer kundeloyalitet</a:t>
            </a:r>
          </a:p>
        </p:txBody>
      </p:sp>
      <p:sp>
        <p:nvSpPr>
          <p:cNvPr id="22" name="Tekstfelt 21">
            <a:extLst>
              <a:ext uri="{FF2B5EF4-FFF2-40B4-BE49-F238E27FC236}">
                <a16:creationId xmlns:a16="http://schemas.microsoft.com/office/drawing/2014/main" id="{573D9D81-4001-28DA-7F97-2E1E2153F425}"/>
              </a:ext>
            </a:extLst>
          </p:cNvPr>
          <p:cNvSpPr txBox="1"/>
          <p:nvPr/>
        </p:nvSpPr>
        <p:spPr>
          <a:xfrm>
            <a:off x="5557192" y="4920208"/>
            <a:ext cx="341329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X primære indtægter stammer fra salg af sports- og fritidstøj samt fodtøj, både via egne kanaler og gennem forhandlere. Derudover genereres indtægter fra licensaftaler og sponsorater.</a:t>
            </a:r>
          </a:p>
        </p:txBody>
      </p:sp>
      <p:sp>
        <p:nvSpPr>
          <p:cNvPr id="24" name="Tekstfelt 23">
            <a:extLst>
              <a:ext uri="{FF2B5EF4-FFF2-40B4-BE49-F238E27FC236}">
                <a16:creationId xmlns:a16="http://schemas.microsoft.com/office/drawing/2014/main" id="{96B4CBCB-39C7-0A1D-B33A-5C0A0B608144}"/>
              </a:ext>
            </a:extLst>
          </p:cNvPr>
          <p:cNvSpPr txBox="1"/>
          <p:nvPr/>
        </p:nvSpPr>
        <p:spPr>
          <a:xfrm>
            <a:off x="3020537" y="1238158"/>
            <a:ext cx="149680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Design og produktion af sports- og fritidstøj, markedsføring, sponsorater og engagement i sociale projekter er blandt x kerneaktiviteter. </a:t>
            </a:r>
          </a:p>
        </p:txBody>
      </p:sp>
      <p:sp>
        <p:nvSpPr>
          <p:cNvPr id="26" name="Tekstfelt 25">
            <a:extLst>
              <a:ext uri="{FF2B5EF4-FFF2-40B4-BE49-F238E27FC236}">
                <a16:creationId xmlns:a16="http://schemas.microsoft.com/office/drawing/2014/main" id="{A19C3F11-8A6B-A3BC-CE68-FED76605CF27}"/>
              </a:ext>
            </a:extLst>
          </p:cNvPr>
          <p:cNvSpPr txBox="1"/>
          <p:nvPr/>
        </p:nvSpPr>
        <p:spPr>
          <a:xfrm>
            <a:off x="1467576" y="1351855"/>
            <a:ext cx="1438695"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Virksomheden samarbejder med sports- og e-sportshold, forhandlere, produktionspartnere og organisationer inden for sociale og humanitære projekter</a:t>
            </a:r>
          </a:p>
        </p:txBody>
      </p:sp>
      <p:sp>
        <p:nvSpPr>
          <p:cNvPr id="28" name="Tekstfelt 27">
            <a:extLst>
              <a:ext uri="{FF2B5EF4-FFF2-40B4-BE49-F238E27FC236}">
                <a16:creationId xmlns:a16="http://schemas.microsoft.com/office/drawing/2014/main" id="{C0214B0A-852B-59CF-D58C-2AFDCB23FA3D}"/>
              </a:ext>
            </a:extLst>
          </p:cNvPr>
          <p:cNvSpPr txBox="1"/>
          <p:nvPr/>
        </p:nvSpPr>
        <p:spPr>
          <a:xfrm>
            <a:off x="3019939" y="3070701"/>
            <a:ext cx="160111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0" i="0" u="none" strike="noStrike" kern="1200" cap="none" spc="0" normalizeH="0" baseline="0" noProof="0" dirty="0">
                <a:ln>
                  <a:noFill/>
                </a:ln>
                <a:solidFill>
                  <a:prstClr val="black"/>
                </a:solidFill>
                <a:effectLst/>
                <a:uLnTx/>
                <a:uFillTx/>
                <a:latin typeface="Montserrat"/>
                <a:ea typeface="+mn-ea"/>
                <a:cs typeface="+mn-cs"/>
              </a:rPr>
              <a:t>X </a:t>
            </a:r>
            <a:r>
              <a:rPr kumimoji="0" lang="da-DK" sz="1000" b="0" i="0" u="none" strike="noStrike" kern="1200" cap="none" spc="0" normalizeH="0" baseline="0" noProof="0" dirty="0" err="1">
                <a:ln>
                  <a:noFill/>
                </a:ln>
                <a:solidFill>
                  <a:prstClr val="black"/>
                </a:solidFill>
                <a:effectLst/>
                <a:uLnTx/>
                <a:uFillTx/>
                <a:latin typeface="Montserrat"/>
                <a:ea typeface="+mn-ea"/>
                <a:cs typeface="+mn-cs"/>
              </a:rPr>
              <a:t>brandværdi</a:t>
            </a:r>
            <a:r>
              <a:rPr kumimoji="0" lang="da-DK" sz="1000" b="0" i="0" u="none" strike="noStrike" kern="1200" cap="none" spc="0" normalizeH="0" baseline="0" noProof="0" dirty="0">
                <a:ln>
                  <a:noFill/>
                </a:ln>
                <a:solidFill>
                  <a:prstClr val="black"/>
                </a:solidFill>
                <a:effectLst/>
                <a:uLnTx/>
                <a:uFillTx/>
                <a:latin typeface="Montserrat"/>
                <a:ea typeface="+mn-ea"/>
                <a:cs typeface="+mn-cs"/>
              </a:rPr>
              <a:t>, designkompetencer, distributionsnetværk og engagement i sociale initiativer udgør virksomhedens væsentligste ressourcer</a:t>
            </a:r>
          </a:p>
        </p:txBody>
      </p:sp>
    </p:spTree>
    <p:extLst>
      <p:ext uri="{BB962C8B-B14F-4D97-AF65-F5344CB8AC3E}">
        <p14:creationId xmlns:p14="http://schemas.microsoft.com/office/powerpoint/2010/main" val="26269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omplekse matematiske formler på en tavle">
            <a:extLst>
              <a:ext uri="{FF2B5EF4-FFF2-40B4-BE49-F238E27FC236}">
                <a16:creationId xmlns:a16="http://schemas.microsoft.com/office/drawing/2014/main" id="{640AC8C0-BD0C-6982-BD7A-699BC771E9C7}"/>
              </a:ext>
            </a:extLst>
          </p:cNvPr>
          <p:cNvPicPr>
            <a:picLocks noChangeAspect="1"/>
          </p:cNvPicPr>
          <p:nvPr/>
        </p:nvPicPr>
        <p:blipFill>
          <a:blip r:embed="rId2"/>
          <a:srcRect l="24517" r="10593" b="-1"/>
          <a:stretch/>
        </p:blipFill>
        <p:spPr>
          <a:xfrm>
            <a:off x="-1" y="-1"/>
            <a:ext cx="6096001" cy="6858001"/>
          </a:xfrm>
          <a:prstGeom prst="rect">
            <a:avLst/>
          </a:prstGeom>
          <a:noFill/>
        </p:spPr>
      </p:pic>
      <p:sp>
        <p:nvSpPr>
          <p:cNvPr id="2" name="Titel 1">
            <a:extLst>
              <a:ext uri="{FF2B5EF4-FFF2-40B4-BE49-F238E27FC236}">
                <a16:creationId xmlns:a16="http://schemas.microsoft.com/office/drawing/2014/main" id="{1D99499F-40D6-FD39-B995-26339B085AE4}"/>
              </a:ext>
            </a:extLst>
          </p:cNvPr>
          <p:cNvSpPr>
            <a:spLocks noGrp="1"/>
          </p:cNvSpPr>
          <p:nvPr>
            <p:ph type="body" sz="quarter" idx="11"/>
          </p:nvPr>
        </p:nvSpPr>
        <p:spPr>
          <a:xfrm>
            <a:off x="6591015" y="919789"/>
            <a:ext cx="5042785" cy="841357"/>
          </a:xfrm>
        </p:spPr>
        <p:txBody>
          <a:bodyPr anchor="ctr">
            <a:normAutofit/>
          </a:bodyPr>
          <a:lstStyle/>
          <a:p>
            <a:r>
              <a:rPr lang="da-DK" dirty="0"/>
              <a:t>Opgave</a:t>
            </a:r>
          </a:p>
        </p:txBody>
      </p:sp>
      <p:sp>
        <p:nvSpPr>
          <p:cNvPr id="3" name="Pladsholder til indhold 2">
            <a:extLst>
              <a:ext uri="{FF2B5EF4-FFF2-40B4-BE49-F238E27FC236}">
                <a16:creationId xmlns:a16="http://schemas.microsoft.com/office/drawing/2014/main" id="{18EA72FD-2840-C839-B194-A9971F55484A}"/>
              </a:ext>
            </a:extLst>
          </p:cNvPr>
          <p:cNvSpPr>
            <a:spLocks noGrp="1"/>
          </p:cNvSpPr>
          <p:nvPr>
            <p:ph type="body" sz="quarter" idx="12"/>
          </p:nvPr>
        </p:nvSpPr>
        <p:spPr>
          <a:xfrm>
            <a:off x="6591015" y="2038525"/>
            <a:ext cx="5042786" cy="4157001"/>
          </a:xfrm>
        </p:spPr>
        <p:txBody>
          <a:bodyPr anchor="t">
            <a:normAutofit/>
          </a:bodyPr>
          <a:lstStyle/>
          <a:p>
            <a:r>
              <a:rPr lang="da-DK" dirty="0"/>
              <a:t>Hvilke oplysninger kan I som sikkerhedsfolk udlede af de 2 BMC. </a:t>
            </a:r>
          </a:p>
          <a:p>
            <a:r>
              <a:rPr lang="da-DK" dirty="0"/>
              <a:t>Hvem var virksomhed 2 BMC?</a:t>
            </a:r>
          </a:p>
          <a:p>
            <a:r>
              <a:rPr lang="da-DK" dirty="0"/>
              <a:t>Hvor skal fokus ligge i BMC- sikkerhedsmæssigt. </a:t>
            </a:r>
          </a:p>
          <a:p>
            <a:r>
              <a:rPr lang="da-DK" dirty="0"/>
              <a:t>Brug 15 minutter – noter </a:t>
            </a:r>
          </a:p>
          <a:p>
            <a:r>
              <a:rPr lang="da-DK" dirty="0"/>
              <a:t>Derefter drøfter vi det i plenum.</a:t>
            </a:r>
          </a:p>
          <a:p>
            <a:r>
              <a:rPr lang="da-DK" dirty="0"/>
              <a:t>Find en produktionsvirksomhed og lav en BMC</a:t>
            </a:r>
          </a:p>
          <a:p>
            <a:endParaRPr lang="da-DK" dirty="0"/>
          </a:p>
          <a:p>
            <a:endParaRPr lang="da-DK" dirty="0"/>
          </a:p>
        </p:txBody>
      </p:sp>
    </p:spTree>
    <p:extLst>
      <p:ext uri="{BB962C8B-B14F-4D97-AF65-F5344CB8AC3E}">
        <p14:creationId xmlns:p14="http://schemas.microsoft.com/office/powerpoint/2010/main" val="681611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63A601-364A-0F6D-6632-D551F516C8B1}"/>
              </a:ext>
            </a:extLst>
          </p:cNvPr>
          <p:cNvSpPr>
            <a:spLocks noGrp="1"/>
          </p:cNvSpPr>
          <p:nvPr>
            <p:ph type="body" sz="quarter" idx="11"/>
          </p:nvPr>
        </p:nvSpPr>
        <p:spPr>
          <a:xfrm>
            <a:off x="4008236" y="967915"/>
            <a:ext cx="5042785" cy="841357"/>
          </a:xfrm>
        </p:spPr>
        <p:txBody>
          <a:bodyPr anchor="ctr">
            <a:normAutofit/>
          </a:bodyPr>
          <a:lstStyle/>
          <a:p>
            <a:r>
              <a:rPr lang="da-DK" dirty="0"/>
              <a:t>Opgave til næste gang</a:t>
            </a:r>
          </a:p>
        </p:txBody>
      </p:sp>
      <p:sp>
        <p:nvSpPr>
          <p:cNvPr id="3" name="Pladsholder til indhold 2">
            <a:extLst>
              <a:ext uri="{FF2B5EF4-FFF2-40B4-BE49-F238E27FC236}">
                <a16:creationId xmlns:a16="http://schemas.microsoft.com/office/drawing/2014/main" id="{D557E251-E6C1-34A3-7E6C-31A512FC6938}"/>
              </a:ext>
            </a:extLst>
          </p:cNvPr>
          <p:cNvSpPr>
            <a:spLocks noGrp="1"/>
          </p:cNvSpPr>
          <p:nvPr>
            <p:ph type="body" sz="quarter" idx="12"/>
          </p:nvPr>
        </p:nvSpPr>
        <p:spPr>
          <a:xfrm>
            <a:off x="4441373" y="2070609"/>
            <a:ext cx="5042786" cy="4157001"/>
          </a:xfrm>
        </p:spPr>
        <p:txBody>
          <a:bodyPr anchor="t">
            <a:normAutofit/>
          </a:bodyPr>
          <a:lstStyle/>
          <a:p>
            <a:r>
              <a:rPr lang="da-DK" dirty="0"/>
              <a:t>Find en virksomhed og udarbejd BMC for denne til næste gang.</a:t>
            </a:r>
          </a:p>
          <a:p>
            <a:endParaRPr lang="da-DK" dirty="0"/>
          </a:p>
          <a:p>
            <a:r>
              <a:rPr lang="da-DK" dirty="0"/>
              <a:t>Du skal kunne forklare opbygning.</a:t>
            </a:r>
          </a:p>
          <a:p>
            <a:endParaRPr lang="da-DK" dirty="0"/>
          </a:p>
          <a:p>
            <a:r>
              <a:rPr lang="da-DK" dirty="0"/>
              <a:t>Kan du identificere de mest kritiske aktiviteter? Hvor du </a:t>
            </a:r>
            <a:r>
              <a:rPr lang="da-DK"/>
              <a:t>bør fokusere.</a:t>
            </a:r>
            <a:endParaRPr lang="da-DK" dirty="0"/>
          </a:p>
          <a:p>
            <a:endParaRPr lang="da-DK" dirty="0"/>
          </a:p>
          <a:p>
            <a:r>
              <a:rPr lang="da-DK" dirty="0"/>
              <a:t>Du skal overveje sikkerhedsfokus.</a:t>
            </a:r>
          </a:p>
          <a:p>
            <a:endParaRPr lang="da-DK" dirty="0"/>
          </a:p>
        </p:txBody>
      </p:sp>
      <p:pic>
        <p:nvPicPr>
          <p:cNvPr id="4" name="Picture 2" descr="Billedresultat for remember">
            <a:extLst>
              <a:ext uri="{FF2B5EF4-FFF2-40B4-BE49-F238E27FC236}">
                <a16:creationId xmlns:a16="http://schemas.microsoft.com/office/drawing/2014/main" id="{EFB6AE07-B8AE-ACBD-2F9C-C9C0F6FB00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85" t="2383" r="30511" b="2383"/>
          <a:stretch/>
        </p:blipFill>
        <p:spPr bwMode="auto">
          <a:xfrm>
            <a:off x="0" y="-10160"/>
            <a:ext cx="2865120" cy="685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2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1500F-D733-5AB0-A67A-D9C4263F8B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3E88B6F-0CA2-687E-6EBC-C470042F63DA}"/>
              </a:ext>
            </a:extLst>
          </p:cNvPr>
          <p:cNvSpPr>
            <a:spLocks noGrp="1"/>
          </p:cNvSpPr>
          <p:nvPr>
            <p:ph type="title"/>
          </p:nvPr>
        </p:nvSpPr>
        <p:spPr/>
        <p:txBody>
          <a:bodyPr/>
          <a:lstStyle/>
          <a:p>
            <a:r>
              <a:rPr lang="da-DK" dirty="0"/>
              <a:t>Hjemmeopgave - gennemgang</a:t>
            </a:r>
          </a:p>
        </p:txBody>
      </p:sp>
      <p:sp>
        <p:nvSpPr>
          <p:cNvPr id="3" name="Pladsholder til indhold 2">
            <a:extLst>
              <a:ext uri="{FF2B5EF4-FFF2-40B4-BE49-F238E27FC236}">
                <a16:creationId xmlns:a16="http://schemas.microsoft.com/office/drawing/2014/main" id="{37BFE306-BB23-BE67-1379-15838E768C79}"/>
              </a:ext>
            </a:extLst>
          </p:cNvPr>
          <p:cNvSpPr>
            <a:spLocks noGrp="1"/>
          </p:cNvSpPr>
          <p:nvPr>
            <p:ph sz="quarter" idx="10"/>
          </p:nvPr>
        </p:nvSpPr>
        <p:spPr/>
        <p:txBody>
          <a:bodyPr/>
          <a:lstStyle/>
          <a:p>
            <a:r>
              <a:rPr lang="da-DK" dirty="0"/>
              <a:t>Læs Hvedebro casen – marker hvor der er informationer der kunne være vigtige i et sikkerhedsperspektiv.</a:t>
            </a:r>
          </a:p>
          <a:p>
            <a:endParaRPr lang="da-DK" dirty="0"/>
          </a:p>
          <a:p>
            <a:r>
              <a:rPr lang="da-DK" dirty="0">
                <a:solidFill>
                  <a:srgbClr val="FF0000"/>
                </a:solidFill>
              </a:rPr>
              <a:t>Vi gennemgår casen nu.</a:t>
            </a:r>
          </a:p>
        </p:txBody>
      </p:sp>
    </p:spTree>
    <p:extLst>
      <p:ext uri="{BB962C8B-B14F-4D97-AF65-F5344CB8AC3E}">
        <p14:creationId xmlns:p14="http://schemas.microsoft.com/office/powerpoint/2010/main" val="3527291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3BCC1E0-664C-36A2-53D0-7DA57A951622}"/>
              </a:ext>
            </a:extLst>
          </p:cNvPr>
          <p:cNvSpPr>
            <a:spLocks noGrp="1" noChangeArrowheads="1"/>
          </p:cNvSpPr>
          <p:nvPr>
            <p:ph type="body" sz="quarter" idx="13"/>
          </p:nvPr>
        </p:nvSpPr>
        <p:spPr bwMode="auto">
          <a:xfrm>
            <a:off x="545970" y="2432083"/>
            <a:ext cx="5220347" cy="430044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285750" indent="-285750">
              <a:buFont typeface="Arial" panose="020B0604020202020204" pitchFamily="34" charset="0"/>
              <a:buChar char="•"/>
            </a:pPr>
            <a:r>
              <a:rPr lang="da-DK" dirty="0"/>
              <a:t>Hvad er vigtigt at beskytte i en virksomheden</a:t>
            </a:r>
          </a:p>
          <a:p>
            <a:pPr marL="285750" indent="-285750">
              <a:buFont typeface="Arial" panose="020B0604020202020204" pitchFamily="34" charset="0"/>
              <a:buChar char="•"/>
            </a:pPr>
            <a:r>
              <a:rPr lang="da-DK" dirty="0"/>
              <a:t>Finde og beskytte kritiske processer, systemer og data</a:t>
            </a:r>
          </a:p>
          <a:p>
            <a:pPr marL="285750" indent="-285750">
              <a:buFont typeface="Arial" panose="020B0604020202020204" pitchFamily="34" charset="0"/>
              <a:buChar char="•"/>
            </a:pPr>
            <a:r>
              <a:rPr lang="da-DK" dirty="0"/>
              <a:t>Vurdere hvor der er risiko for sikkerhedsproblemer </a:t>
            </a:r>
          </a:p>
          <a:p>
            <a:pPr marL="285750" indent="-285750">
              <a:buFont typeface="Arial" panose="020B0604020202020204" pitchFamily="34" charset="0"/>
              <a:buChar char="•"/>
            </a:pPr>
            <a:r>
              <a:rPr lang="da-DK" dirty="0"/>
              <a:t>Medarbejderadfærd i forhold til sikkerhed </a:t>
            </a:r>
          </a:p>
          <a:p>
            <a:pPr marL="285750" indent="-285750">
              <a:buFont typeface="Arial" panose="020B0604020202020204" pitchFamily="34" charset="0"/>
              <a:buChar char="•"/>
            </a:pPr>
            <a:r>
              <a:rPr lang="da-DK" dirty="0"/>
              <a:t>Er der planer, hvis noget går galt</a:t>
            </a:r>
          </a:p>
          <a:p>
            <a:pPr marL="0" marR="0" lvl="0" indent="0" defTabSz="914400" rtl="0" eaLnBrk="0" fontAlgn="base" latinLnBrk="0" hangingPunct="0">
              <a:spcBef>
                <a:spcPct val="0"/>
              </a:spcBef>
              <a:spcAft>
                <a:spcPct val="0"/>
              </a:spcAft>
              <a:buClrTx/>
              <a:buSzTx/>
              <a:tabLst/>
            </a:pPr>
            <a:endParaRPr kumimoji="0" lang="da-DK" altLang="da-DK" b="0" i="0" u="none" strike="noStrike" cap="none" normalizeH="0" baseline="0" dirty="0">
              <a:ln>
                <a:noFill/>
              </a:ln>
              <a:effectLst/>
            </a:endParaRPr>
          </a:p>
        </p:txBody>
      </p:sp>
      <p:pic>
        <p:nvPicPr>
          <p:cNvPr id="1026" name="Picture 2" descr="Grafik med kurvediagram om cyberhygiejne taget fra Microsoft-rapporten over digitalt forsvar (MDDR) 2022">
            <a:extLst>
              <a:ext uri="{FF2B5EF4-FFF2-40B4-BE49-F238E27FC236}">
                <a16:creationId xmlns:a16="http://schemas.microsoft.com/office/drawing/2014/main" id="{35D59EC4-5199-E301-C693-E0CDAF6636E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5683006" y="2522516"/>
            <a:ext cx="5655776" cy="2431983"/>
          </a:xfrm>
          <a:prstGeom prst="rect">
            <a:avLst/>
          </a:prstGeom>
          <a:solidFill>
            <a:srgbClr val="FFFFFF"/>
          </a:solidFill>
        </p:spPr>
      </p:pic>
      <p:sp>
        <p:nvSpPr>
          <p:cNvPr id="2" name="Titel 1">
            <a:extLst>
              <a:ext uri="{FF2B5EF4-FFF2-40B4-BE49-F238E27FC236}">
                <a16:creationId xmlns:a16="http://schemas.microsoft.com/office/drawing/2014/main" id="{5DCD9CF4-20F7-CC7F-4A34-EFE79A1280EE}"/>
              </a:ext>
            </a:extLst>
          </p:cNvPr>
          <p:cNvSpPr>
            <a:spLocks noGrp="1"/>
          </p:cNvSpPr>
          <p:nvPr>
            <p:ph type="body" sz="quarter" idx="15"/>
          </p:nvPr>
        </p:nvSpPr>
        <p:spPr>
          <a:xfrm>
            <a:off x="545970" y="837025"/>
            <a:ext cx="10395139" cy="920750"/>
          </a:xfrm>
        </p:spPr>
        <p:txBody>
          <a:bodyPr anchor="ctr">
            <a:noAutofit/>
          </a:bodyPr>
          <a:lstStyle/>
          <a:p>
            <a:pPr algn="l"/>
            <a:r>
              <a:rPr lang="da-DK" sz="3200" dirty="0"/>
              <a:t>Få indsigt i forretningen for at kunne prioritere dit sikkerhedsarbejde omkring eksempelvis:</a:t>
            </a:r>
          </a:p>
        </p:txBody>
      </p:sp>
      <p:pic>
        <p:nvPicPr>
          <p:cNvPr id="1028" name="Picture 4">
            <a:extLst>
              <a:ext uri="{FF2B5EF4-FFF2-40B4-BE49-F238E27FC236}">
                <a16:creationId xmlns:a16="http://schemas.microsoft.com/office/drawing/2014/main" id="{1583BCEE-D926-0B02-F4CD-10A0DBB29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5680" y="4708200"/>
            <a:ext cx="795345" cy="16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4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AAB57-A3F7-BEB2-8907-10B03D1A03F8}"/>
              </a:ext>
            </a:extLst>
          </p:cNvPr>
          <p:cNvSpPr>
            <a:spLocks noGrp="1"/>
          </p:cNvSpPr>
          <p:nvPr>
            <p:ph type="title"/>
          </p:nvPr>
        </p:nvSpPr>
        <p:spPr/>
        <p:txBody>
          <a:bodyPr/>
          <a:lstStyle/>
          <a:p>
            <a:r>
              <a:rPr lang="da-DK" dirty="0"/>
              <a:t>Sådan går vi frem</a:t>
            </a:r>
          </a:p>
        </p:txBody>
      </p:sp>
      <p:pic>
        <p:nvPicPr>
          <p:cNvPr id="4" name="Picture 2">
            <a:extLst>
              <a:ext uri="{FF2B5EF4-FFF2-40B4-BE49-F238E27FC236}">
                <a16:creationId xmlns:a16="http://schemas.microsoft.com/office/drawing/2014/main" id="{551F6C3A-D412-7F12-557D-0275FC11E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1054063" y="2628900"/>
            <a:ext cx="2938546" cy="2108200"/>
          </a:xfrm>
          <a:prstGeom prst="rect">
            <a:avLst/>
          </a:prstGeom>
          <a:solidFill>
            <a:srgbClr val="FFFFFF"/>
          </a:solidFill>
        </p:spPr>
      </p:pic>
      <p:pic>
        <p:nvPicPr>
          <p:cNvPr id="5" name="Pladsholder til indhold 4">
            <a:extLst>
              <a:ext uri="{FF2B5EF4-FFF2-40B4-BE49-F238E27FC236}">
                <a16:creationId xmlns:a16="http://schemas.microsoft.com/office/drawing/2014/main" id="{BE763BF8-1343-7FF5-D515-5B65F171E308}"/>
              </a:ext>
            </a:extLst>
          </p:cNvPr>
          <p:cNvPicPr>
            <a:picLocks noGrp="1" noChangeAspect="1"/>
          </p:cNvPicPr>
          <p:nvPr>
            <p:ph sz="quarter" idx="10"/>
          </p:nvPr>
        </p:nvPicPr>
        <p:blipFill>
          <a:blip r:embed="rId4"/>
          <a:stretch>
            <a:fillRect/>
          </a:stretch>
        </p:blipFill>
        <p:spPr>
          <a:xfrm>
            <a:off x="4482195" y="2628900"/>
            <a:ext cx="3717198" cy="2108200"/>
          </a:xfrm>
        </p:spPr>
      </p:pic>
      <p:pic>
        <p:nvPicPr>
          <p:cNvPr id="6" name="Billede 5">
            <a:extLst>
              <a:ext uri="{FF2B5EF4-FFF2-40B4-BE49-F238E27FC236}">
                <a16:creationId xmlns:a16="http://schemas.microsoft.com/office/drawing/2014/main" id="{EB3650CE-E075-7B2C-81D9-3D1790B23A83}"/>
              </a:ext>
            </a:extLst>
          </p:cNvPr>
          <p:cNvPicPr>
            <a:picLocks noChangeAspect="1"/>
          </p:cNvPicPr>
          <p:nvPr/>
        </p:nvPicPr>
        <p:blipFill>
          <a:blip r:embed="rId5"/>
          <a:stretch>
            <a:fillRect/>
          </a:stretch>
        </p:blipFill>
        <p:spPr>
          <a:xfrm>
            <a:off x="8688979" y="2661420"/>
            <a:ext cx="2480972" cy="2108200"/>
          </a:xfrm>
          <a:prstGeom prst="rect">
            <a:avLst/>
          </a:prstGeom>
        </p:spPr>
      </p:pic>
      <p:sp>
        <p:nvSpPr>
          <p:cNvPr id="7" name="Tekstfelt 6">
            <a:extLst>
              <a:ext uri="{FF2B5EF4-FFF2-40B4-BE49-F238E27FC236}">
                <a16:creationId xmlns:a16="http://schemas.microsoft.com/office/drawing/2014/main" id="{45994D66-561F-33A6-4C8F-47F48B5E4503}"/>
              </a:ext>
            </a:extLst>
          </p:cNvPr>
          <p:cNvSpPr txBox="1"/>
          <p:nvPr/>
        </p:nvSpPr>
        <p:spPr>
          <a:xfrm>
            <a:off x="1054063" y="2092708"/>
            <a:ext cx="2648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Forretningsforståelse</a:t>
            </a:r>
          </a:p>
        </p:txBody>
      </p:sp>
      <p:sp>
        <p:nvSpPr>
          <p:cNvPr id="10" name="Tekstfelt 9">
            <a:extLst>
              <a:ext uri="{FF2B5EF4-FFF2-40B4-BE49-F238E27FC236}">
                <a16:creationId xmlns:a16="http://schemas.microsoft.com/office/drawing/2014/main" id="{96670756-D245-1279-271B-94BF64F10A42}"/>
              </a:ext>
            </a:extLst>
          </p:cNvPr>
          <p:cNvSpPr txBox="1"/>
          <p:nvPr/>
        </p:nvSpPr>
        <p:spPr>
          <a:xfrm>
            <a:off x="5002118" y="2092708"/>
            <a:ext cx="18966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Proces analyse</a:t>
            </a:r>
          </a:p>
        </p:txBody>
      </p:sp>
      <p:sp>
        <p:nvSpPr>
          <p:cNvPr id="11" name="Tekstfelt 10">
            <a:extLst>
              <a:ext uri="{FF2B5EF4-FFF2-40B4-BE49-F238E27FC236}">
                <a16:creationId xmlns:a16="http://schemas.microsoft.com/office/drawing/2014/main" id="{D26182B6-F75C-D0DF-BC1B-A58A7046722F}"/>
              </a:ext>
            </a:extLst>
          </p:cNvPr>
          <p:cNvSpPr txBox="1"/>
          <p:nvPr/>
        </p:nvSpPr>
        <p:spPr>
          <a:xfrm>
            <a:off x="8495470" y="2085095"/>
            <a:ext cx="25314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ontserrat"/>
                <a:ea typeface="+mn-ea"/>
                <a:cs typeface="+mn-cs"/>
              </a:rPr>
              <a:t>Opgave prioritering </a:t>
            </a:r>
          </a:p>
        </p:txBody>
      </p:sp>
      <p:sp>
        <p:nvSpPr>
          <p:cNvPr id="12" name="Tekstfelt 11">
            <a:extLst>
              <a:ext uri="{FF2B5EF4-FFF2-40B4-BE49-F238E27FC236}">
                <a16:creationId xmlns:a16="http://schemas.microsoft.com/office/drawing/2014/main" id="{028010FE-55A2-604D-663F-621F52E76FB5}"/>
              </a:ext>
            </a:extLst>
          </p:cNvPr>
          <p:cNvSpPr txBox="1"/>
          <p:nvPr/>
        </p:nvSpPr>
        <p:spPr>
          <a:xfrm>
            <a:off x="1584689" y="5592353"/>
            <a:ext cx="8509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0000"/>
                </a:solidFill>
                <a:effectLst/>
                <a:uLnTx/>
                <a:uFillTx/>
                <a:latin typeface="Montserrat"/>
                <a:ea typeface="+mn-ea"/>
                <a:cs typeface="+mn-cs"/>
              </a:rPr>
              <a:t>Sæt ind hvor værdien af arbejdet er størst – mest sikkerhed for pengene</a:t>
            </a:r>
          </a:p>
        </p:txBody>
      </p:sp>
      <p:sp>
        <p:nvSpPr>
          <p:cNvPr id="15" name="Tekstfelt 14">
            <a:extLst>
              <a:ext uri="{FF2B5EF4-FFF2-40B4-BE49-F238E27FC236}">
                <a16:creationId xmlns:a16="http://schemas.microsoft.com/office/drawing/2014/main" id="{86B7243F-87A6-0126-AD25-9C107217206B}"/>
              </a:ext>
            </a:extLst>
          </p:cNvPr>
          <p:cNvSpPr txBox="1"/>
          <p:nvPr/>
        </p:nvSpPr>
        <p:spPr>
          <a:xfrm rot="937910">
            <a:off x="8820150" y="3159027"/>
            <a:ext cx="2334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7" name="Tekstfelt 16">
            <a:extLst>
              <a:ext uri="{FF2B5EF4-FFF2-40B4-BE49-F238E27FC236}">
                <a16:creationId xmlns:a16="http://schemas.microsoft.com/office/drawing/2014/main" id="{54F3472F-D681-A02C-0805-49C2A916967E}"/>
              </a:ext>
            </a:extLst>
          </p:cNvPr>
          <p:cNvSpPr txBox="1"/>
          <p:nvPr/>
        </p:nvSpPr>
        <p:spPr>
          <a:xfrm rot="1357228">
            <a:off x="9102371" y="3227839"/>
            <a:ext cx="96242" cy="536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8" name="Tekstfelt 17">
            <a:extLst>
              <a:ext uri="{FF2B5EF4-FFF2-40B4-BE49-F238E27FC236}">
                <a16:creationId xmlns:a16="http://schemas.microsoft.com/office/drawing/2014/main" id="{BFCD501B-E58D-02CA-D760-AAAF0D663F70}"/>
              </a:ext>
            </a:extLst>
          </p:cNvPr>
          <p:cNvSpPr txBox="1"/>
          <p:nvPr/>
        </p:nvSpPr>
        <p:spPr>
          <a:xfrm rot="1357228">
            <a:off x="9254771" y="3380239"/>
            <a:ext cx="96242" cy="536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9" name="Tekstfelt 18">
            <a:extLst>
              <a:ext uri="{FF2B5EF4-FFF2-40B4-BE49-F238E27FC236}">
                <a16:creationId xmlns:a16="http://schemas.microsoft.com/office/drawing/2014/main" id="{80C90D9B-AA2E-C190-0C71-4B03B43908C4}"/>
              </a:ext>
            </a:extLst>
          </p:cNvPr>
          <p:cNvSpPr txBox="1"/>
          <p:nvPr/>
        </p:nvSpPr>
        <p:spPr>
          <a:xfrm rot="1357228">
            <a:off x="8949971" y="3075439"/>
            <a:ext cx="96242" cy="536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0" name="Tekstfelt 19">
            <a:extLst>
              <a:ext uri="{FF2B5EF4-FFF2-40B4-BE49-F238E27FC236}">
                <a16:creationId xmlns:a16="http://schemas.microsoft.com/office/drawing/2014/main" id="{69627FF1-EBA9-D275-6E28-C35E8FCD8F04}"/>
              </a:ext>
            </a:extLst>
          </p:cNvPr>
          <p:cNvSpPr txBox="1"/>
          <p:nvPr/>
        </p:nvSpPr>
        <p:spPr>
          <a:xfrm rot="1357228">
            <a:off x="9102371" y="3227839"/>
            <a:ext cx="96242" cy="536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1" name="Tekstfelt 20">
            <a:extLst>
              <a:ext uri="{FF2B5EF4-FFF2-40B4-BE49-F238E27FC236}">
                <a16:creationId xmlns:a16="http://schemas.microsoft.com/office/drawing/2014/main" id="{4A7B76C4-6B0E-9C1F-7B86-2D628987F695}"/>
              </a:ext>
            </a:extLst>
          </p:cNvPr>
          <p:cNvSpPr txBox="1"/>
          <p:nvPr/>
        </p:nvSpPr>
        <p:spPr>
          <a:xfrm rot="1357228">
            <a:off x="9254771" y="3380239"/>
            <a:ext cx="96242" cy="536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4" name="Tekstfelt 23">
            <a:extLst>
              <a:ext uri="{FF2B5EF4-FFF2-40B4-BE49-F238E27FC236}">
                <a16:creationId xmlns:a16="http://schemas.microsoft.com/office/drawing/2014/main" id="{D2751404-9A04-1C5B-15A1-52F238E86822}"/>
              </a:ext>
            </a:extLst>
          </p:cNvPr>
          <p:cNvSpPr txBox="1"/>
          <p:nvPr/>
        </p:nvSpPr>
        <p:spPr>
          <a:xfrm>
            <a:off x="9002895" y="5121234"/>
            <a:ext cx="4874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5" name="Tekstfelt 24">
            <a:extLst>
              <a:ext uri="{FF2B5EF4-FFF2-40B4-BE49-F238E27FC236}">
                <a16:creationId xmlns:a16="http://schemas.microsoft.com/office/drawing/2014/main" id="{34E02DEC-085F-73A7-E5E2-C5268A9DE57E}"/>
              </a:ext>
            </a:extLst>
          </p:cNvPr>
          <p:cNvSpPr txBox="1"/>
          <p:nvPr/>
        </p:nvSpPr>
        <p:spPr>
          <a:xfrm rot="17218468">
            <a:off x="8807370" y="3303554"/>
            <a:ext cx="361379" cy="141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125103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9CD209-7ADF-3132-3C74-1DEDC7A60AB9}"/>
              </a:ext>
            </a:extLst>
          </p:cNvPr>
          <p:cNvSpPr>
            <a:spLocks noGrp="1"/>
          </p:cNvSpPr>
          <p:nvPr>
            <p:ph type="title"/>
          </p:nvPr>
        </p:nvSpPr>
        <p:spPr/>
        <p:txBody>
          <a:bodyPr/>
          <a:lstStyle/>
          <a:p>
            <a:r>
              <a:rPr lang="da-DK" dirty="0"/>
              <a:t>Hvad er virksomheder og hvad er organisationer</a:t>
            </a:r>
          </a:p>
        </p:txBody>
      </p:sp>
      <p:pic>
        <p:nvPicPr>
          <p:cNvPr id="5" name="Pladsholder til indhold 4">
            <a:extLst>
              <a:ext uri="{FF2B5EF4-FFF2-40B4-BE49-F238E27FC236}">
                <a16:creationId xmlns:a16="http://schemas.microsoft.com/office/drawing/2014/main" id="{2001F1DA-FC6F-5CF3-1717-6BF311D11A7E}"/>
              </a:ext>
            </a:extLst>
          </p:cNvPr>
          <p:cNvPicPr>
            <a:picLocks noGrp="1" noChangeAspect="1"/>
          </p:cNvPicPr>
          <p:nvPr>
            <p:ph sz="quarter" idx="10"/>
          </p:nvPr>
        </p:nvPicPr>
        <p:blipFill>
          <a:blip r:embed="rId2"/>
          <a:stretch>
            <a:fillRect/>
          </a:stretch>
        </p:blipFill>
        <p:spPr>
          <a:xfrm>
            <a:off x="1600200" y="2136692"/>
            <a:ext cx="8023367" cy="3583935"/>
          </a:xfrm>
        </p:spPr>
      </p:pic>
    </p:spTree>
    <p:extLst>
      <p:ext uri="{BB962C8B-B14F-4D97-AF65-F5344CB8AC3E}">
        <p14:creationId xmlns:p14="http://schemas.microsoft.com/office/powerpoint/2010/main" val="1436326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E40F6A6-9777-2F1D-21E6-F46BB5286134}"/>
              </a:ext>
            </a:extLst>
          </p:cNvPr>
          <p:cNvSpPr>
            <a:spLocks noGrp="1"/>
          </p:cNvSpPr>
          <p:nvPr>
            <p:ph type="title"/>
          </p:nvPr>
        </p:nvSpPr>
        <p:spPr/>
        <p:txBody>
          <a:bodyPr/>
          <a:lstStyle/>
          <a:p>
            <a:r>
              <a:rPr lang="da-DK" dirty="0"/>
              <a:t>Grundlæggende komponenter i en organisation</a:t>
            </a:r>
            <a:br>
              <a:rPr lang="da-DK" dirty="0"/>
            </a:br>
            <a:r>
              <a:rPr lang="da-DK" dirty="0"/>
              <a:t>(forklarende eksempel)</a:t>
            </a:r>
          </a:p>
        </p:txBody>
      </p:sp>
      <p:graphicFrame>
        <p:nvGraphicFramePr>
          <p:cNvPr id="7" name="Tekstfelt 4">
            <a:extLst>
              <a:ext uri="{FF2B5EF4-FFF2-40B4-BE49-F238E27FC236}">
                <a16:creationId xmlns:a16="http://schemas.microsoft.com/office/drawing/2014/main" id="{9C4DD7F1-8278-B00E-AEF8-8F84563EC0E3}"/>
              </a:ext>
            </a:extLst>
          </p:cNvPr>
          <p:cNvGraphicFramePr/>
          <p:nvPr/>
        </p:nvGraphicFramePr>
        <p:xfrm>
          <a:off x="1028700" y="1588981"/>
          <a:ext cx="9969406" cy="4600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553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AEA61-24EB-8AC2-6ADF-B69467D38274}"/>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5E201734-7684-2E9C-FCCB-43296BB3A2C2}"/>
              </a:ext>
            </a:extLst>
          </p:cNvPr>
          <p:cNvSpPr>
            <a:spLocks noGrp="1"/>
          </p:cNvSpPr>
          <p:nvPr>
            <p:ph type="title"/>
          </p:nvPr>
        </p:nvSpPr>
        <p:spPr>
          <a:xfrm>
            <a:off x="838200" y="774673"/>
            <a:ext cx="10515600" cy="920749"/>
          </a:xfrm>
        </p:spPr>
        <p:txBody>
          <a:bodyPr/>
          <a:lstStyle/>
          <a:p>
            <a:r>
              <a:rPr lang="da-DK" dirty="0"/>
              <a:t>Grundlæggende komponenter – sikkerheds-perspektiv – vi kommer til at arbejde med de 4 områder</a:t>
            </a:r>
            <a:br>
              <a:rPr lang="da-DK" dirty="0"/>
            </a:br>
            <a:endParaRPr lang="da-DK" dirty="0"/>
          </a:p>
        </p:txBody>
      </p:sp>
      <p:grpSp>
        <p:nvGrpSpPr>
          <p:cNvPr id="2" name="Gruppe 1">
            <a:extLst>
              <a:ext uri="{FF2B5EF4-FFF2-40B4-BE49-F238E27FC236}">
                <a16:creationId xmlns:a16="http://schemas.microsoft.com/office/drawing/2014/main" id="{0D627CFB-8286-001E-742D-B2D26DEE75D2}"/>
              </a:ext>
            </a:extLst>
          </p:cNvPr>
          <p:cNvGrpSpPr/>
          <p:nvPr/>
        </p:nvGrpSpPr>
        <p:grpSpPr>
          <a:xfrm>
            <a:off x="808228" y="1731759"/>
            <a:ext cx="4018005" cy="4649480"/>
            <a:chOff x="1022982" y="1515690"/>
            <a:chExt cx="4018005" cy="4611443"/>
          </a:xfrm>
        </p:grpSpPr>
        <p:sp>
          <p:nvSpPr>
            <p:cNvPr id="3" name="Kombinationstegning: figur 2">
              <a:extLst>
                <a:ext uri="{FF2B5EF4-FFF2-40B4-BE49-F238E27FC236}">
                  <a16:creationId xmlns:a16="http://schemas.microsoft.com/office/drawing/2014/main" id="{6BE8499C-6C56-9892-899B-C26DEFCDB078}"/>
                </a:ext>
              </a:extLst>
            </p:cNvPr>
            <p:cNvSpPr/>
            <p:nvPr/>
          </p:nvSpPr>
          <p:spPr>
            <a:xfrm>
              <a:off x="1028700" y="1515690"/>
              <a:ext cx="4012287" cy="1067039"/>
            </a:xfrm>
            <a:custGeom>
              <a:avLst/>
              <a:gdLst>
                <a:gd name="connsiteX0" fmla="*/ 0 w 4012287"/>
                <a:gd name="connsiteY0" fmla="*/ 177843 h 1067039"/>
                <a:gd name="connsiteX1" fmla="*/ 177843 w 4012287"/>
                <a:gd name="connsiteY1" fmla="*/ 0 h 1067039"/>
                <a:gd name="connsiteX2" fmla="*/ 3834444 w 4012287"/>
                <a:gd name="connsiteY2" fmla="*/ 0 h 1067039"/>
                <a:gd name="connsiteX3" fmla="*/ 4012287 w 4012287"/>
                <a:gd name="connsiteY3" fmla="*/ 177843 h 1067039"/>
                <a:gd name="connsiteX4" fmla="*/ 4012287 w 4012287"/>
                <a:gd name="connsiteY4" fmla="*/ 889196 h 1067039"/>
                <a:gd name="connsiteX5" fmla="*/ 3834444 w 4012287"/>
                <a:gd name="connsiteY5" fmla="*/ 1067039 h 1067039"/>
                <a:gd name="connsiteX6" fmla="*/ 177843 w 4012287"/>
                <a:gd name="connsiteY6" fmla="*/ 1067039 h 1067039"/>
                <a:gd name="connsiteX7" fmla="*/ 0 w 4012287"/>
                <a:gd name="connsiteY7" fmla="*/ 889196 h 1067039"/>
                <a:gd name="connsiteX8" fmla="*/ 0 w 4012287"/>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287" h="1067039">
                  <a:moveTo>
                    <a:pt x="0" y="177843"/>
                  </a:moveTo>
                  <a:cubicBezTo>
                    <a:pt x="0" y="79623"/>
                    <a:pt x="79623" y="0"/>
                    <a:pt x="177843" y="0"/>
                  </a:cubicBezTo>
                  <a:lnTo>
                    <a:pt x="3834444" y="0"/>
                  </a:lnTo>
                  <a:cubicBezTo>
                    <a:pt x="3932664" y="0"/>
                    <a:pt x="4012287" y="79623"/>
                    <a:pt x="4012287" y="177843"/>
                  </a:cubicBezTo>
                  <a:lnTo>
                    <a:pt x="4012287" y="889196"/>
                  </a:lnTo>
                  <a:cubicBezTo>
                    <a:pt x="4012287" y="987416"/>
                    <a:pt x="3932664" y="1067039"/>
                    <a:pt x="3834444"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da-DK" sz="1700" b="0" i="0" u="none" strike="noStrike" kern="1200" cap="none" spc="0" normalizeH="0" baseline="0" noProof="0" dirty="0">
                  <a:ln>
                    <a:noFill/>
                  </a:ln>
                  <a:solidFill>
                    <a:prstClr val="black"/>
                  </a:solidFill>
                  <a:effectLst/>
                  <a:uLnTx/>
                  <a:uFillTx/>
                  <a:latin typeface="Montserrat"/>
                  <a:ea typeface="+mn-ea"/>
                  <a:cs typeface="+mn-cs"/>
                </a:rPr>
                <a:t>Mennesker: De ansatte, der bidrager med deres færdigheder og arbejde </a:t>
              </a:r>
              <a:endParaRPr kumimoji="0" lang="en-US" sz="17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4" name="Kombinationstegning: figur 3">
              <a:extLst>
                <a:ext uri="{FF2B5EF4-FFF2-40B4-BE49-F238E27FC236}">
                  <a16:creationId xmlns:a16="http://schemas.microsoft.com/office/drawing/2014/main" id="{48E4015B-2958-3F52-BB4D-83E6CB2C0EB5}"/>
                </a:ext>
              </a:extLst>
            </p:cNvPr>
            <p:cNvSpPr/>
            <p:nvPr/>
          </p:nvSpPr>
          <p:spPr>
            <a:xfrm>
              <a:off x="1028700" y="2719812"/>
              <a:ext cx="4012287" cy="1067039"/>
            </a:xfrm>
            <a:custGeom>
              <a:avLst/>
              <a:gdLst>
                <a:gd name="connsiteX0" fmla="*/ 0 w 9969406"/>
                <a:gd name="connsiteY0" fmla="*/ 177843 h 1067039"/>
                <a:gd name="connsiteX1" fmla="*/ 177843 w 9969406"/>
                <a:gd name="connsiteY1" fmla="*/ 0 h 1067039"/>
                <a:gd name="connsiteX2" fmla="*/ 9791563 w 9969406"/>
                <a:gd name="connsiteY2" fmla="*/ 0 h 1067039"/>
                <a:gd name="connsiteX3" fmla="*/ 9969406 w 9969406"/>
                <a:gd name="connsiteY3" fmla="*/ 177843 h 1067039"/>
                <a:gd name="connsiteX4" fmla="*/ 9969406 w 9969406"/>
                <a:gd name="connsiteY4" fmla="*/ 889196 h 1067039"/>
                <a:gd name="connsiteX5" fmla="*/ 9791563 w 9969406"/>
                <a:gd name="connsiteY5" fmla="*/ 1067039 h 1067039"/>
                <a:gd name="connsiteX6" fmla="*/ 177843 w 9969406"/>
                <a:gd name="connsiteY6" fmla="*/ 1067039 h 1067039"/>
                <a:gd name="connsiteX7" fmla="*/ 0 w 9969406"/>
                <a:gd name="connsiteY7" fmla="*/ 889196 h 1067039"/>
                <a:gd name="connsiteX8" fmla="*/ 0 w 9969406"/>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9406" h="1067039">
                  <a:moveTo>
                    <a:pt x="0" y="177843"/>
                  </a:moveTo>
                  <a:cubicBezTo>
                    <a:pt x="0" y="79623"/>
                    <a:pt x="79623" y="0"/>
                    <a:pt x="177843" y="0"/>
                  </a:cubicBezTo>
                  <a:lnTo>
                    <a:pt x="9791563" y="0"/>
                  </a:lnTo>
                  <a:cubicBezTo>
                    <a:pt x="9889783" y="0"/>
                    <a:pt x="9969406" y="79623"/>
                    <a:pt x="9969406" y="177843"/>
                  </a:cubicBezTo>
                  <a:lnTo>
                    <a:pt x="9969406" y="889196"/>
                  </a:lnTo>
                  <a:cubicBezTo>
                    <a:pt x="9969406" y="987416"/>
                    <a:pt x="9889783" y="1067039"/>
                    <a:pt x="9791563"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da-DK" sz="1700" b="0" i="0" u="none" strike="noStrike" kern="1200" cap="none" spc="0" normalizeH="0" baseline="0" noProof="0" dirty="0">
                  <a:ln>
                    <a:noFill/>
                  </a:ln>
                  <a:solidFill>
                    <a:prstClr val="black"/>
                  </a:solidFill>
                  <a:effectLst/>
                  <a:uLnTx/>
                  <a:uFillTx/>
                  <a:latin typeface="Montserrat"/>
                  <a:ea typeface="+mn-ea"/>
                  <a:cs typeface="+mn-cs"/>
                </a:rPr>
                <a:t>Processer: De metoder og procedurer, der anvendes til at udføre arbejdet</a:t>
              </a:r>
              <a:endParaRPr kumimoji="0" lang="en-US" sz="17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5" name="Kombinationstegning: figur 4">
              <a:extLst>
                <a:ext uri="{FF2B5EF4-FFF2-40B4-BE49-F238E27FC236}">
                  <a16:creationId xmlns:a16="http://schemas.microsoft.com/office/drawing/2014/main" id="{A42AAE28-0868-A580-7291-D2121236D1DB}"/>
                </a:ext>
              </a:extLst>
            </p:cNvPr>
            <p:cNvSpPr/>
            <p:nvPr/>
          </p:nvSpPr>
          <p:spPr>
            <a:xfrm>
              <a:off x="1022982" y="3923934"/>
              <a:ext cx="4012287" cy="1067039"/>
            </a:xfrm>
            <a:custGeom>
              <a:avLst/>
              <a:gdLst>
                <a:gd name="connsiteX0" fmla="*/ 0 w 9969406"/>
                <a:gd name="connsiteY0" fmla="*/ 177843 h 1067039"/>
                <a:gd name="connsiteX1" fmla="*/ 177843 w 9969406"/>
                <a:gd name="connsiteY1" fmla="*/ 0 h 1067039"/>
                <a:gd name="connsiteX2" fmla="*/ 9791563 w 9969406"/>
                <a:gd name="connsiteY2" fmla="*/ 0 h 1067039"/>
                <a:gd name="connsiteX3" fmla="*/ 9969406 w 9969406"/>
                <a:gd name="connsiteY3" fmla="*/ 177843 h 1067039"/>
                <a:gd name="connsiteX4" fmla="*/ 9969406 w 9969406"/>
                <a:gd name="connsiteY4" fmla="*/ 889196 h 1067039"/>
                <a:gd name="connsiteX5" fmla="*/ 9791563 w 9969406"/>
                <a:gd name="connsiteY5" fmla="*/ 1067039 h 1067039"/>
                <a:gd name="connsiteX6" fmla="*/ 177843 w 9969406"/>
                <a:gd name="connsiteY6" fmla="*/ 1067039 h 1067039"/>
                <a:gd name="connsiteX7" fmla="*/ 0 w 9969406"/>
                <a:gd name="connsiteY7" fmla="*/ 889196 h 1067039"/>
                <a:gd name="connsiteX8" fmla="*/ 0 w 9969406"/>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9406" h="1067039">
                  <a:moveTo>
                    <a:pt x="0" y="177843"/>
                  </a:moveTo>
                  <a:cubicBezTo>
                    <a:pt x="0" y="79623"/>
                    <a:pt x="79623" y="0"/>
                    <a:pt x="177843" y="0"/>
                  </a:cubicBezTo>
                  <a:lnTo>
                    <a:pt x="9791563" y="0"/>
                  </a:lnTo>
                  <a:cubicBezTo>
                    <a:pt x="9889783" y="0"/>
                    <a:pt x="9969406" y="79623"/>
                    <a:pt x="9969406" y="177843"/>
                  </a:cubicBezTo>
                  <a:lnTo>
                    <a:pt x="9969406" y="889196"/>
                  </a:lnTo>
                  <a:cubicBezTo>
                    <a:pt x="9969406" y="987416"/>
                    <a:pt x="9889783" y="1067039"/>
                    <a:pt x="9791563"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da-DK" sz="1700" b="0" i="0" u="none" strike="noStrike" kern="1200" cap="none" spc="0" normalizeH="0" baseline="0" noProof="0" dirty="0">
                  <a:ln>
                    <a:noFill/>
                  </a:ln>
                  <a:solidFill>
                    <a:prstClr val="black"/>
                  </a:solidFill>
                  <a:effectLst/>
                  <a:uLnTx/>
                  <a:uFillTx/>
                  <a:latin typeface="Montserrat"/>
                  <a:ea typeface="+mn-ea"/>
                  <a:cs typeface="+mn-cs"/>
                </a:rPr>
                <a:t>Teknologi: De værktøjer og systemer, der understøtter arbejdet og effektiviteten </a:t>
              </a:r>
              <a:endParaRPr kumimoji="0" lang="en-US" sz="17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8" name="Kombinationstegning: figur 7">
              <a:extLst>
                <a:ext uri="{FF2B5EF4-FFF2-40B4-BE49-F238E27FC236}">
                  <a16:creationId xmlns:a16="http://schemas.microsoft.com/office/drawing/2014/main" id="{4E073376-9288-1E16-007C-C1D596A5D0D1}"/>
                </a:ext>
              </a:extLst>
            </p:cNvPr>
            <p:cNvSpPr/>
            <p:nvPr/>
          </p:nvSpPr>
          <p:spPr>
            <a:xfrm>
              <a:off x="1028700" y="5060094"/>
              <a:ext cx="4012287" cy="1067039"/>
            </a:xfrm>
            <a:custGeom>
              <a:avLst/>
              <a:gdLst>
                <a:gd name="connsiteX0" fmla="*/ 0 w 9969406"/>
                <a:gd name="connsiteY0" fmla="*/ 177843 h 1067039"/>
                <a:gd name="connsiteX1" fmla="*/ 177843 w 9969406"/>
                <a:gd name="connsiteY1" fmla="*/ 0 h 1067039"/>
                <a:gd name="connsiteX2" fmla="*/ 9791563 w 9969406"/>
                <a:gd name="connsiteY2" fmla="*/ 0 h 1067039"/>
                <a:gd name="connsiteX3" fmla="*/ 9969406 w 9969406"/>
                <a:gd name="connsiteY3" fmla="*/ 177843 h 1067039"/>
                <a:gd name="connsiteX4" fmla="*/ 9969406 w 9969406"/>
                <a:gd name="connsiteY4" fmla="*/ 889196 h 1067039"/>
                <a:gd name="connsiteX5" fmla="*/ 9791563 w 9969406"/>
                <a:gd name="connsiteY5" fmla="*/ 1067039 h 1067039"/>
                <a:gd name="connsiteX6" fmla="*/ 177843 w 9969406"/>
                <a:gd name="connsiteY6" fmla="*/ 1067039 h 1067039"/>
                <a:gd name="connsiteX7" fmla="*/ 0 w 9969406"/>
                <a:gd name="connsiteY7" fmla="*/ 889196 h 1067039"/>
                <a:gd name="connsiteX8" fmla="*/ 0 w 9969406"/>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9406" h="1067039">
                  <a:moveTo>
                    <a:pt x="0" y="177843"/>
                  </a:moveTo>
                  <a:cubicBezTo>
                    <a:pt x="0" y="79623"/>
                    <a:pt x="79623" y="0"/>
                    <a:pt x="177843" y="0"/>
                  </a:cubicBezTo>
                  <a:lnTo>
                    <a:pt x="9791563" y="0"/>
                  </a:lnTo>
                  <a:cubicBezTo>
                    <a:pt x="9889783" y="0"/>
                    <a:pt x="9969406" y="79623"/>
                    <a:pt x="9969406" y="177843"/>
                  </a:cubicBezTo>
                  <a:lnTo>
                    <a:pt x="9969406" y="889196"/>
                  </a:lnTo>
                  <a:cubicBezTo>
                    <a:pt x="9969406" y="987416"/>
                    <a:pt x="9889783" y="1067039"/>
                    <a:pt x="9791563"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da-DK" sz="1700" b="0" i="0" u="none" strike="noStrike" kern="1200" cap="none" spc="0" normalizeH="0" baseline="0" noProof="0" dirty="0">
                  <a:ln>
                    <a:noFill/>
                  </a:ln>
                  <a:solidFill>
                    <a:prstClr val="black"/>
                  </a:solidFill>
                  <a:effectLst/>
                  <a:uLnTx/>
                  <a:uFillTx/>
                  <a:latin typeface="Montserrat"/>
                  <a:ea typeface="+mn-ea"/>
                  <a:cs typeface="+mn-cs"/>
                </a:rPr>
                <a:t>Struktur: Hvordan organisationen er opdelt og organiseret, herunder ledelseslag og afdelinger</a:t>
              </a:r>
              <a:endParaRPr kumimoji="0" lang="en-US" sz="1700" b="0" i="0" u="none" strike="noStrike" kern="1200" cap="none" spc="0" normalizeH="0" baseline="0" noProof="0" dirty="0">
                <a:ln>
                  <a:noFill/>
                </a:ln>
                <a:solidFill>
                  <a:prstClr val="black"/>
                </a:solidFill>
                <a:effectLst/>
                <a:uLnTx/>
                <a:uFillTx/>
                <a:latin typeface="Montserrat"/>
                <a:ea typeface="+mn-ea"/>
                <a:cs typeface="+mn-cs"/>
              </a:endParaRPr>
            </a:p>
          </p:txBody>
        </p:sp>
      </p:grpSp>
      <p:sp>
        <p:nvSpPr>
          <p:cNvPr id="9" name="Pil: højre 8">
            <a:extLst>
              <a:ext uri="{FF2B5EF4-FFF2-40B4-BE49-F238E27FC236}">
                <a16:creationId xmlns:a16="http://schemas.microsoft.com/office/drawing/2014/main" id="{A400951E-AAE2-ABEC-7621-9F31B6E786AF}"/>
              </a:ext>
            </a:extLst>
          </p:cNvPr>
          <p:cNvSpPr/>
          <p:nvPr/>
        </p:nvSpPr>
        <p:spPr>
          <a:xfrm>
            <a:off x="5387546" y="1853514"/>
            <a:ext cx="708454" cy="556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0" name="Pil: højre 9">
            <a:extLst>
              <a:ext uri="{FF2B5EF4-FFF2-40B4-BE49-F238E27FC236}">
                <a16:creationId xmlns:a16="http://schemas.microsoft.com/office/drawing/2014/main" id="{3E2B986C-B715-CAA6-EACF-9877A07A8FCF}"/>
              </a:ext>
            </a:extLst>
          </p:cNvPr>
          <p:cNvSpPr/>
          <p:nvPr/>
        </p:nvSpPr>
        <p:spPr>
          <a:xfrm>
            <a:off x="5387546" y="2934730"/>
            <a:ext cx="708454" cy="556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1" name="Pil: højre 10">
            <a:extLst>
              <a:ext uri="{FF2B5EF4-FFF2-40B4-BE49-F238E27FC236}">
                <a16:creationId xmlns:a16="http://schemas.microsoft.com/office/drawing/2014/main" id="{F8CFFF20-C963-276E-B1C2-5493D76D3948}"/>
              </a:ext>
            </a:extLst>
          </p:cNvPr>
          <p:cNvSpPr/>
          <p:nvPr/>
        </p:nvSpPr>
        <p:spPr>
          <a:xfrm>
            <a:off x="5387546" y="4170406"/>
            <a:ext cx="708454" cy="556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2" name="Pil: højre 11">
            <a:extLst>
              <a:ext uri="{FF2B5EF4-FFF2-40B4-BE49-F238E27FC236}">
                <a16:creationId xmlns:a16="http://schemas.microsoft.com/office/drawing/2014/main" id="{93E7EC1A-AB51-8AF9-0DE4-92B0E0E4C3D9}"/>
              </a:ext>
            </a:extLst>
          </p:cNvPr>
          <p:cNvSpPr/>
          <p:nvPr/>
        </p:nvSpPr>
        <p:spPr>
          <a:xfrm>
            <a:off x="5387546" y="5373821"/>
            <a:ext cx="708454" cy="556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white"/>
              </a:solidFill>
              <a:effectLst/>
              <a:uLnTx/>
              <a:uFillTx/>
              <a:latin typeface="Montserrat"/>
              <a:ea typeface="+mn-ea"/>
              <a:cs typeface="+mn-cs"/>
            </a:endParaRPr>
          </a:p>
        </p:txBody>
      </p:sp>
      <p:grpSp>
        <p:nvGrpSpPr>
          <p:cNvPr id="13" name="Gruppe 12">
            <a:extLst>
              <a:ext uri="{FF2B5EF4-FFF2-40B4-BE49-F238E27FC236}">
                <a16:creationId xmlns:a16="http://schemas.microsoft.com/office/drawing/2014/main" id="{1A4227B2-3072-8BE7-EF73-F99BEF0B35EB}"/>
              </a:ext>
            </a:extLst>
          </p:cNvPr>
          <p:cNvGrpSpPr/>
          <p:nvPr/>
        </p:nvGrpSpPr>
        <p:grpSpPr>
          <a:xfrm>
            <a:off x="6892495" y="1695422"/>
            <a:ext cx="4018006" cy="4615219"/>
            <a:chOff x="1022981" y="1549671"/>
            <a:chExt cx="4018006" cy="4577462"/>
          </a:xfrm>
        </p:grpSpPr>
        <p:sp>
          <p:nvSpPr>
            <p:cNvPr id="14" name="Kombinationstegning: figur 13">
              <a:extLst>
                <a:ext uri="{FF2B5EF4-FFF2-40B4-BE49-F238E27FC236}">
                  <a16:creationId xmlns:a16="http://schemas.microsoft.com/office/drawing/2014/main" id="{4D7AF138-FF39-17CD-2EB7-2C9BFE785FCB}"/>
                </a:ext>
              </a:extLst>
            </p:cNvPr>
            <p:cNvSpPr/>
            <p:nvPr/>
          </p:nvSpPr>
          <p:spPr>
            <a:xfrm>
              <a:off x="1022981" y="1549671"/>
              <a:ext cx="4012287" cy="1067039"/>
            </a:xfrm>
            <a:custGeom>
              <a:avLst/>
              <a:gdLst>
                <a:gd name="connsiteX0" fmla="*/ 0 w 4012287"/>
                <a:gd name="connsiteY0" fmla="*/ 177843 h 1067039"/>
                <a:gd name="connsiteX1" fmla="*/ 177843 w 4012287"/>
                <a:gd name="connsiteY1" fmla="*/ 0 h 1067039"/>
                <a:gd name="connsiteX2" fmla="*/ 3834444 w 4012287"/>
                <a:gd name="connsiteY2" fmla="*/ 0 h 1067039"/>
                <a:gd name="connsiteX3" fmla="*/ 4012287 w 4012287"/>
                <a:gd name="connsiteY3" fmla="*/ 177843 h 1067039"/>
                <a:gd name="connsiteX4" fmla="*/ 4012287 w 4012287"/>
                <a:gd name="connsiteY4" fmla="*/ 889196 h 1067039"/>
                <a:gd name="connsiteX5" fmla="*/ 3834444 w 4012287"/>
                <a:gd name="connsiteY5" fmla="*/ 1067039 h 1067039"/>
                <a:gd name="connsiteX6" fmla="*/ 177843 w 4012287"/>
                <a:gd name="connsiteY6" fmla="*/ 1067039 h 1067039"/>
                <a:gd name="connsiteX7" fmla="*/ 0 w 4012287"/>
                <a:gd name="connsiteY7" fmla="*/ 889196 h 1067039"/>
                <a:gd name="connsiteX8" fmla="*/ 0 w 4012287"/>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287" h="1067039">
                  <a:moveTo>
                    <a:pt x="0" y="177843"/>
                  </a:moveTo>
                  <a:cubicBezTo>
                    <a:pt x="0" y="79623"/>
                    <a:pt x="79623" y="0"/>
                    <a:pt x="177843" y="0"/>
                  </a:cubicBezTo>
                  <a:lnTo>
                    <a:pt x="3834444" y="0"/>
                  </a:lnTo>
                  <a:cubicBezTo>
                    <a:pt x="3932664" y="0"/>
                    <a:pt x="4012287" y="79623"/>
                    <a:pt x="4012287" y="177843"/>
                  </a:cubicBezTo>
                  <a:lnTo>
                    <a:pt x="4012287" y="889196"/>
                  </a:lnTo>
                  <a:cubicBezTo>
                    <a:pt x="4012287" y="987416"/>
                    <a:pt x="3932664" y="1067039"/>
                    <a:pt x="3834444"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err="1">
                  <a:ln>
                    <a:noFill/>
                  </a:ln>
                  <a:solidFill>
                    <a:prstClr val="black"/>
                  </a:solidFill>
                  <a:effectLst/>
                  <a:uLnTx/>
                  <a:uFillTx/>
                  <a:latin typeface="Montserrat"/>
                  <a:ea typeface="+mn-ea"/>
                  <a:cs typeface="+mn-cs"/>
                </a:rPr>
                <a:t>Hvad</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skal</a:t>
              </a:r>
              <a:r>
                <a:rPr kumimoji="0" lang="en-US" sz="1700" b="0" i="0" u="none" strike="noStrike" kern="1200" cap="none" spc="0" normalizeH="0" baseline="0" noProof="0" dirty="0">
                  <a:ln>
                    <a:noFill/>
                  </a:ln>
                  <a:solidFill>
                    <a:prstClr val="black"/>
                  </a:solidFill>
                  <a:effectLst/>
                  <a:uLnTx/>
                  <a:uFillTx/>
                  <a:latin typeface="Montserrat"/>
                  <a:ea typeface="+mn-ea"/>
                  <a:cs typeface="+mn-cs"/>
                </a:rPr>
                <a:t> vi,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som</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sikkerhedsfolk</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huske</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når</a:t>
              </a:r>
              <a:r>
                <a:rPr kumimoji="0" lang="en-US" sz="1700" b="0" i="0" u="none" strike="noStrike" kern="1200" cap="none" spc="0" normalizeH="0" baseline="0" noProof="0" dirty="0">
                  <a:ln>
                    <a:noFill/>
                  </a:ln>
                  <a:solidFill>
                    <a:prstClr val="black"/>
                  </a:solidFill>
                  <a:effectLst/>
                  <a:uLnTx/>
                  <a:uFillTx/>
                  <a:latin typeface="Montserrat"/>
                  <a:ea typeface="+mn-ea"/>
                  <a:cs typeface="+mn-cs"/>
                </a:rPr>
                <a:t> vi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arbejder</a:t>
              </a:r>
              <a:r>
                <a:rPr kumimoji="0" lang="en-US" sz="1700" b="0" i="0" u="none" strike="noStrike" kern="1200" cap="none" spc="0" normalizeH="0" baseline="0" noProof="0" dirty="0">
                  <a:ln>
                    <a:noFill/>
                  </a:ln>
                  <a:solidFill>
                    <a:prstClr val="black"/>
                  </a:solidFill>
                  <a:effectLst/>
                  <a:uLnTx/>
                  <a:uFillTx/>
                  <a:latin typeface="Montserrat"/>
                  <a:ea typeface="+mn-ea"/>
                  <a:cs typeface="+mn-cs"/>
                </a:rPr>
                <a:t> med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mennesker</a:t>
              </a:r>
              <a:r>
                <a:rPr kumimoji="0" lang="en-US" sz="1700" b="0" i="0" u="none" strike="noStrike" kern="1200" cap="none" spc="0" normalizeH="0" baseline="0" noProof="0" dirty="0">
                  <a:ln>
                    <a:noFill/>
                  </a:ln>
                  <a:solidFill>
                    <a:prstClr val="black"/>
                  </a:solidFill>
                  <a:effectLst/>
                  <a:uLnTx/>
                  <a:uFillTx/>
                  <a:latin typeface="Montserrat"/>
                  <a:ea typeface="+mn-ea"/>
                  <a:cs typeface="+mn-cs"/>
                </a:rPr>
                <a:t>?</a:t>
              </a:r>
            </a:p>
          </p:txBody>
        </p:sp>
        <p:sp>
          <p:nvSpPr>
            <p:cNvPr id="15" name="Kombinationstegning: figur 14">
              <a:extLst>
                <a:ext uri="{FF2B5EF4-FFF2-40B4-BE49-F238E27FC236}">
                  <a16:creationId xmlns:a16="http://schemas.microsoft.com/office/drawing/2014/main" id="{0DD7F054-3C2C-8036-80A8-F57360389FB5}"/>
                </a:ext>
              </a:extLst>
            </p:cNvPr>
            <p:cNvSpPr/>
            <p:nvPr/>
          </p:nvSpPr>
          <p:spPr>
            <a:xfrm>
              <a:off x="1028700" y="2719812"/>
              <a:ext cx="4012287" cy="1067039"/>
            </a:xfrm>
            <a:custGeom>
              <a:avLst/>
              <a:gdLst>
                <a:gd name="connsiteX0" fmla="*/ 0 w 9969406"/>
                <a:gd name="connsiteY0" fmla="*/ 177843 h 1067039"/>
                <a:gd name="connsiteX1" fmla="*/ 177843 w 9969406"/>
                <a:gd name="connsiteY1" fmla="*/ 0 h 1067039"/>
                <a:gd name="connsiteX2" fmla="*/ 9791563 w 9969406"/>
                <a:gd name="connsiteY2" fmla="*/ 0 h 1067039"/>
                <a:gd name="connsiteX3" fmla="*/ 9969406 w 9969406"/>
                <a:gd name="connsiteY3" fmla="*/ 177843 h 1067039"/>
                <a:gd name="connsiteX4" fmla="*/ 9969406 w 9969406"/>
                <a:gd name="connsiteY4" fmla="*/ 889196 h 1067039"/>
                <a:gd name="connsiteX5" fmla="*/ 9791563 w 9969406"/>
                <a:gd name="connsiteY5" fmla="*/ 1067039 h 1067039"/>
                <a:gd name="connsiteX6" fmla="*/ 177843 w 9969406"/>
                <a:gd name="connsiteY6" fmla="*/ 1067039 h 1067039"/>
                <a:gd name="connsiteX7" fmla="*/ 0 w 9969406"/>
                <a:gd name="connsiteY7" fmla="*/ 889196 h 1067039"/>
                <a:gd name="connsiteX8" fmla="*/ 0 w 9969406"/>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9406" h="1067039">
                  <a:moveTo>
                    <a:pt x="0" y="177843"/>
                  </a:moveTo>
                  <a:cubicBezTo>
                    <a:pt x="0" y="79623"/>
                    <a:pt x="79623" y="0"/>
                    <a:pt x="177843" y="0"/>
                  </a:cubicBezTo>
                  <a:lnTo>
                    <a:pt x="9791563" y="0"/>
                  </a:lnTo>
                  <a:cubicBezTo>
                    <a:pt x="9889783" y="0"/>
                    <a:pt x="9969406" y="79623"/>
                    <a:pt x="9969406" y="177843"/>
                  </a:cubicBezTo>
                  <a:lnTo>
                    <a:pt x="9969406" y="889196"/>
                  </a:lnTo>
                  <a:cubicBezTo>
                    <a:pt x="9969406" y="987416"/>
                    <a:pt x="9889783" y="1067039"/>
                    <a:pt x="9791563"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da-DK" sz="1700" b="0" i="0" u="none" strike="noStrike" kern="1200" cap="none" spc="0" normalizeH="0" baseline="0" noProof="0" dirty="0">
                  <a:ln>
                    <a:noFill/>
                  </a:ln>
                  <a:solidFill>
                    <a:prstClr val="black"/>
                  </a:solidFill>
                  <a:effectLst/>
                  <a:uLnTx/>
                  <a:uFillTx/>
                  <a:latin typeface="Montserrat"/>
                  <a:ea typeface="+mn-ea"/>
                  <a:cs typeface="+mn-cs"/>
                </a:rPr>
                <a:t>Hvordan analyserer vi processer, for at skabe værdi gennem optimering af sikkerheden?</a:t>
              </a:r>
              <a:endParaRPr kumimoji="0" lang="en-US" sz="17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16" name="Kombinationstegning: figur 15">
              <a:extLst>
                <a:ext uri="{FF2B5EF4-FFF2-40B4-BE49-F238E27FC236}">
                  <a16:creationId xmlns:a16="http://schemas.microsoft.com/office/drawing/2014/main" id="{98D8B9C3-79C0-05C4-8C84-46340F8A78B8}"/>
                </a:ext>
              </a:extLst>
            </p:cNvPr>
            <p:cNvSpPr/>
            <p:nvPr/>
          </p:nvSpPr>
          <p:spPr>
            <a:xfrm>
              <a:off x="1022982" y="3923934"/>
              <a:ext cx="4012287" cy="1067039"/>
            </a:xfrm>
            <a:custGeom>
              <a:avLst/>
              <a:gdLst>
                <a:gd name="connsiteX0" fmla="*/ 0 w 9969406"/>
                <a:gd name="connsiteY0" fmla="*/ 177843 h 1067039"/>
                <a:gd name="connsiteX1" fmla="*/ 177843 w 9969406"/>
                <a:gd name="connsiteY1" fmla="*/ 0 h 1067039"/>
                <a:gd name="connsiteX2" fmla="*/ 9791563 w 9969406"/>
                <a:gd name="connsiteY2" fmla="*/ 0 h 1067039"/>
                <a:gd name="connsiteX3" fmla="*/ 9969406 w 9969406"/>
                <a:gd name="connsiteY3" fmla="*/ 177843 h 1067039"/>
                <a:gd name="connsiteX4" fmla="*/ 9969406 w 9969406"/>
                <a:gd name="connsiteY4" fmla="*/ 889196 h 1067039"/>
                <a:gd name="connsiteX5" fmla="*/ 9791563 w 9969406"/>
                <a:gd name="connsiteY5" fmla="*/ 1067039 h 1067039"/>
                <a:gd name="connsiteX6" fmla="*/ 177843 w 9969406"/>
                <a:gd name="connsiteY6" fmla="*/ 1067039 h 1067039"/>
                <a:gd name="connsiteX7" fmla="*/ 0 w 9969406"/>
                <a:gd name="connsiteY7" fmla="*/ 889196 h 1067039"/>
                <a:gd name="connsiteX8" fmla="*/ 0 w 9969406"/>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9406" h="1067039">
                  <a:moveTo>
                    <a:pt x="0" y="177843"/>
                  </a:moveTo>
                  <a:cubicBezTo>
                    <a:pt x="0" y="79623"/>
                    <a:pt x="79623" y="0"/>
                    <a:pt x="177843" y="0"/>
                  </a:cubicBezTo>
                  <a:lnTo>
                    <a:pt x="9791563" y="0"/>
                  </a:lnTo>
                  <a:cubicBezTo>
                    <a:pt x="9889783" y="0"/>
                    <a:pt x="9969406" y="79623"/>
                    <a:pt x="9969406" y="177843"/>
                  </a:cubicBezTo>
                  <a:lnTo>
                    <a:pt x="9969406" y="889196"/>
                  </a:lnTo>
                  <a:cubicBezTo>
                    <a:pt x="9969406" y="987416"/>
                    <a:pt x="9889783" y="1067039"/>
                    <a:pt x="9791563"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err="1">
                  <a:ln>
                    <a:noFill/>
                  </a:ln>
                  <a:solidFill>
                    <a:prstClr val="black"/>
                  </a:solidFill>
                  <a:effectLst/>
                  <a:uLnTx/>
                  <a:uFillTx/>
                  <a:latin typeface="Montserrat"/>
                  <a:ea typeface="+mn-ea"/>
                  <a:cs typeface="+mn-cs"/>
                </a:rPr>
                <a:t>Hvad</a:t>
              </a:r>
              <a:r>
                <a:rPr kumimoji="0" lang="en-US" sz="1700" b="0" i="0" u="none" strike="noStrike" kern="1200" cap="none" spc="0" normalizeH="0" baseline="0" noProof="0" dirty="0">
                  <a:ln>
                    <a:noFill/>
                  </a:ln>
                  <a:solidFill>
                    <a:prstClr val="black"/>
                  </a:solidFill>
                  <a:effectLst/>
                  <a:uLnTx/>
                  <a:uFillTx/>
                  <a:latin typeface="Montserrat"/>
                  <a:ea typeface="+mn-ea"/>
                  <a:cs typeface="+mn-cs"/>
                </a:rPr>
                <a:t> er det for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en</a:t>
              </a:r>
              <a:r>
                <a:rPr kumimoji="0" lang="en-US" sz="1700" b="0" i="0" u="none" strike="noStrike" kern="1200" cap="none" spc="0" normalizeH="0" baseline="0" noProof="0" dirty="0">
                  <a:ln>
                    <a:noFill/>
                  </a:ln>
                  <a:solidFill>
                    <a:prstClr val="black"/>
                  </a:solidFill>
                  <a:effectLst/>
                  <a:uLnTx/>
                  <a:uFillTx/>
                  <a:latin typeface="Montserrat"/>
                  <a:ea typeface="+mn-ea"/>
                  <a:cs typeface="+mn-cs"/>
                </a:rPr>
                <a:t> IT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teknologi</a:t>
              </a:r>
              <a:r>
                <a:rPr kumimoji="0" lang="en-US" sz="1700" b="0" i="0" u="none" strike="noStrike" kern="1200" cap="none" spc="0" normalizeH="0" baseline="0" noProof="0" dirty="0">
                  <a:ln>
                    <a:noFill/>
                  </a:ln>
                  <a:solidFill>
                    <a:prstClr val="black"/>
                  </a:solidFill>
                  <a:effectLst/>
                  <a:uLnTx/>
                  <a:uFillTx/>
                  <a:latin typeface="Montserrat"/>
                  <a:ea typeface="+mn-ea"/>
                  <a:cs typeface="+mn-cs"/>
                </a:rPr>
                <a:t> vi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anvender</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og</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hvilke</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trusler</a:t>
              </a:r>
              <a:r>
                <a:rPr kumimoji="0" lang="en-US" sz="1700" b="0" i="0" u="none" strike="noStrike" kern="1200" cap="none" spc="0" normalizeH="0" baseline="0" noProof="0" dirty="0">
                  <a:ln>
                    <a:noFill/>
                  </a:ln>
                  <a:solidFill>
                    <a:prstClr val="black"/>
                  </a:solidFill>
                  <a:effectLst/>
                  <a:uLnTx/>
                  <a:uFillTx/>
                  <a:latin typeface="Montserrat"/>
                  <a:ea typeface="+mn-ea"/>
                  <a:cs typeface="+mn-cs"/>
                </a:rPr>
                <a:t> er der?</a:t>
              </a:r>
            </a:p>
          </p:txBody>
        </p:sp>
        <p:sp>
          <p:nvSpPr>
            <p:cNvPr id="17" name="Kombinationstegning: figur 16">
              <a:extLst>
                <a:ext uri="{FF2B5EF4-FFF2-40B4-BE49-F238E27FC236}">
                  <a16:creationId xmlns:a16="http://schemas.microsoft.com/office/drawing/2014/main" id="{349C5F98-9E84-9226-6DB7-C4BBC6D7DDF3}"/>
                </a:ext>
              </a:extLst>
            </p:cNvPr>
            <p:cNvSpPr/>
            <p:nvPr/>
          </p:nvSpPr>
          <p:spPr>
            <a:xfrm>
              <a:off x="1028700" y="5060094"/>
              <a:ext cx="4012287" cy="1067039"/>
            </a:xfrm>
            <a:custGeom>
              <a:avLst/>
              <a:gdLst>
                <a:gd name="connsiteX0" fmla="*/ 0 w 9969406"/>
                <a:gd name="connsiteY0" fmla="*/ 177843 h 1067039"/>
                <a:gd name="connsiteX1" fmla="*/ 177843 w 9969406"/>
                <a:gd name="connsiteY1" fmla="*/ 0 h 1067039"/>
                <a:gd name="connsiteX2" fmla="*/ 9791563 w 9969406"/>
                <a:gd name="connsiteY2" fmla="*/ 0 h 1067039"/>
                <a:gd name="connsiteX3" fmla="*/ 9969406 w 9969406"/>
                <a:gd name="connsiteY3" fmla="*/ 177843 h 1067039"/>
                <a:gd name="connsiteX4" fmla="*/ 9969406 w 9969406"/>
                <a:gd name="connsiteY4" fmla="*/ 889196 h 1067039"/>
                <a:gd name="connsiteX5" fmla="*/ 9791563 w 9969406"/>
                <a:gd name="connsiteY5" fmla="*/ 1067039 h 1067039"/>
                <a:gd name="connsiteX6" fmla="*/ 177843 w 9969406"/>
                <a:gd name="connsiteY6" fmla="*/ 1067039 h 1067039"/>
                <a:gd name="connsiteX7" fmla="*/ 0 w 9969406"/>
                <a:gd name="connsiteY7" fmla="*/ 889196 h 1067039"/>
                <a:gd name="connsiteX8" fmla="*/ 0 w 9969406"/>
                <a:gd name="connsiteY8" fmla="*/ 177843 h 106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9406" h="1067039">
                  <a:moveTo>
                    <a:pt x="0" y="177843"/>
                  </a:moveTo>
                  <a:cubicBezTo>
                    <a:pt x="0" y="79623"/>
                    <a:pt x="79623" y="0"/>
                    <a:pt x="177843" y="0"/>
                  </a:cubicBezTo>
                  <a:lnTo>
                    <a:pt x="9791563" y="0"/>
                  </a:lnTo>
                  <a:cubicBezTo>
                    <a:pt x="9889783" y="0"/>
                    <a:pt x="9969406" y="79623"/>
                    <a:pt x="9969406" y="177843"/>
                  </a:cubicBezTo>
                  <a:lnTo>
                    <a:pt x="9969406" y="889196"/>
                  </a:lnTo>
                  <a:cubicBezTo>
                    <a:pt x="9969406" y="987416"/>
                    <a:pt x="9889783" y="1067039"/>
                    <a:pt x="9791563" y="1067039"/>
                  </a:cubicBezTo>
                  <a:lnTo>
                    <a:pt x="177843" y="1067039"/>
                  </a:lnTo>
                  <a:cubicBezTo>
                    <a:pt x="79623" y="1067039"/>
                    <a:pt x="0" y="987416"/>
                    <a:pt x="0" y="889196"/>
                  </a:cubicBezTo>
                  <a:lnTo>
                    <a:pt x="0" y="177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59" tIns="116859" rIns="116859" bIns="116859" numCol="1" spcCol="1270" anchor="ctr" anchorCtr="0">
              <a:noAutofit/>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err="1">
                  <a:ln>
                    <a:noFill/>
                  </a:ln>
                  <a:solidFill>
                    <a:prstClr val="black"/>
                  </a:solidFill>
                  <a:effectLst/>
                  <a:uLnTx/>
                  <a:uFillTx/>
                  <a:latin typeface="Montserrat"/>
                  <a:ea typeface="+mn-ea"/>
                  <a:cs typeface="+mn-cs"/>
                </a:rPr>
                <a:t>Hvordan</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organiserer</a:t>
              </a:r>
              <a:r>
                <a:rPr kumimoji="0" lang="en-US" sz="1700" b="0" i="0" u="none" strike="noStrike" kern="1200" cap="none" spc="0" normalizeH="0" baseline="0" noProof="0" dirty="0">
                  <a:ln>
                    <a:noFill/>
                  </a:ln>
                  <a:solidFill>
                    <a:prstClr val="black"/>
                  </a:solidFill>
                  <a:effectLst/>
                  <a:uLnTx/>
                  <a:uFillTx/>
                  <a:latin typeface="Montserrat"/>
                  <a:ea typeface="+mn-ea"/>
                  <a:cs typeface="+mn-cs"/>
                </a:rPr>
                <a:t> vi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os</a:t>
              </a:r>
              <a:r>
                <a:rPr kumimoji="0" lang="en-US" sz="1700" b="0" i="0" u="none" strike="noStrike" kern="1200" cap="none" spc="0" normalizeH="0" baseline="0" noProof="0" dirty="0">
                  <a:ln>
                    <a:noFill/>
                  </a:ln>
                  <a:solidFill>
                    <a:prstClr val="black"/>
                  </a:solidFill>
                  <a:effectLst/>
                  <a:uLnTx/>
                  <a:uFillTx/>
                  <a:latin typeface="Montserrat"/>
                  <a:ea typeface="+mn-ea"/>
                  <a:cs typeface="+mn-cs"/>
                </a:rPr>
                <a:t> for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beskytte</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virksomheden</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Hvem</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gør</a:t>
              </a:r>
              <a:r>
                <a:rPr kumimoji="0" lang="en-US" sz="1700" b="0" i="0" u="none" strike="noStrike" kern="1200" cap="none" spc="0" normalizeH="0" baseline="0" noProof="0" dirty="0">
                  <a:ln>
                    <a:noFill/>
                  </a:ln>
                  <a:solidFill>
                    <a:prstClr val="black"/>
                  </a:solidFill>
                  <a:effectLst/>
                  <a:uLnTx/>
                  <a:uFillTx/>
                  <a:latin typeface="Montserrat"/>
                  <a:ea typeface="+mn-ea"/>
                  <a:cs typeface="+mn-cs"/>
                </a:rPr>
                <a:t> </a:t>
              </a:r>
              <a:r>
                <a:rPr kumimoji="0" lang="en-US" sz="1700" b="0" i="0" u="none" strike="noStrike" kern="1200" cap="none" spc="0" normalizeH="0" baseline="0" noProof="0" dirty="0" err="1">
                  <a:ln>
                    <a:noFill/>
                  </a:ln>
                  <a:solidFill>
                    <a:prstClr val="black"/>
                  </a:solidFill>
                  <a:effectLst/>
                  <a:uLnTx/>
                  <a:uFillTx/>
                  <a:latin typeface="Montserrat"/>
                  <a:ea typeface="+mn-ea"/>
                  <a:cs typeface="+mn-cs"/>
                </a:rPr>
                <a:t>hvad</a:t>
              </a:r>
              <a:r>
                <a:rPr kumimoji="0" lang="en-US" sz="1700" b="0" i="0" u="none" strike="noStrike" kern="1200" cap="none" spc="0" normalizeH="0" baseline="0" noProof="0" dirty="0">
                  <a:ln>
                    <a:noFill/>
                  </a:ln>
                  <a:solidFill>
                    <a:prstClr val="black"/>
                  </a:solidFill>
                  <a:effectLst/>
                  <a:uLnTx/>
                  <a:uFillTx/>
                  <a:latin typeface="Montserrat"/>
                  <a:ea typeface="+mn-ea"/>
                  <a:cs typeface="+mn-cs"/>
                </a:rPr>
                <a:t>?</a:t>
              </a:r>
            </a:p>
          </p:txBody>
        </p:sp>
      </p:grpSp>
    </p:spTree>
    <p:extLst>
      <p:ext uri="{BB962C8B-B14F-4D97-AF65-F5344CB8AC3E}">
        <p14:creationId xmlns:p14="http://schemas.microsoft.com/office/powerpoint/2010/main" val="41345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D2130D-7404-85BC-0C10-C975700BE346}"/>
              </a:ext>
            </a:extLst>
          </p:cNvPr>
          <p:cNvSpPr>
            <a:spLocks noGrp="1"/>
          </p:cNvSpPr>
          <p:nvPr>
            <p:ph type="title"/>
          </p:nvPr>
        </p:nvSpPr>
        <p:spPr/>
        <p:txBody>
          <a:bodyPr/>
          <a:lstStyle/>
          <a:p>
            <a:r>
              <a:rPr lang="da-DK" dirty="0"/>
              <a:t>Vision – Mission, Værdier og formål</a:t>
            </a:r>
          </a:p>
        </p:txBody>
      </p:sp>
      <p:pic>
        <p:nvPicPr>
          <p:cNvPr id="5" name="Pladsholder til indhold 4">
            <a:extLst>
              <a:ext uri="{FF2B5EF4-FFF2-40B4-BE49-F238E27FC236}">
                <a16:creationId xmlns:a16="http://schemas.microsoft.com/office/drawing/2014/main" id="{C25B3D09-4C9E-65C2-87E7-C4B77EB76A80}"/>
              </a:ext>
            </a:extLst>
          </p:cNvPr>
          <p:cNvPicPr>
            <a:picLocks noGrp="1" noChangeAspect="1"/>
          </p:cNvPicPr>
          <p:nvPr>
            <p:ph sz="quarter" idx="10"/>
          </p:nvPr>
        </p:nvPicPr>
        <p:blipFill>
          <a:blip r:embed="rId3"/>
          <a:stretch>
            <a:fillRect/>
          </a:stretch>
        </p:blipFill>
        <p:spPr>
          <a:xfrm>
            <a:off x="2514055" y="1465580"/>
            <a:ext cx="6879410" cy="4398963"/>
          </a:xfrm>
        </p:spPr>
      </p:pic>
    </p:spTree>
    <p:extLst>
      <p:ext uri="{BB962C8B-B14F-4D97-AF65-F5344CB8AC3E}">
        <p14:creationId xmlns:p14="http://schemas.microsoft.com/office/powerpoint/2010/main" val="4061680851"/>
      </p:ext>
    </p:extLst>
  </p:cSld>
  <p:clrMapOvr>
    <a:masterClrMapping/>
  </p:clrMapOvr>
</p:sld>
</file>

<file path=ppt/theme/theme1.xml><?xml version="1.0" encoding="utf-8"?>
<a:theme xmlns:a="http://schemas.openxmlformats.org/drawingml/2006/main" name="Erhvervsakademi Aarhus">
  <a:themeElements>
    <a:clrScheme name="Brugerdefineret 1">
      <a:dk1>
        <a:sysClr val="windowText" lastClr="000000"/>
      </a:dk1>
      <a:lt1>
        <a:sysClr val="window" lastClr="FFFFFF"/>
      </a:lt1>
      <a:dk2>
        <a:srgbClr val="818A8F"/>
      </a:dk2>
      <a:lt2>
        <a:srgbClr val="E0E6E6"/>
      </a:lt2>
      <a:accent1>
        <a:srgbClr val="BED4DB"/>
      </a:accent1>
      <a:accent2>
        <a:srgbClr val="F4EBC0"/>
      </a:accent2>
      <a:accent3>
        <a:srgbClr val="F0E87D"/>
      </a:accent3>
      <a:accent4>
        <a:srgbClr val="80B4BF"/>
      </a:accent4>
      <a:accent5>
        <a:srgbClr val="F3F4F7"/>
      </a:accent5>
      <a:accent6>
        <a:srgbClr val="3A646D"/>
      </a:accent6>
      <a:hlink>
        <a:srgbClr val="0070C0"/>
      </a:hlink>
      <a:folHlink>
        <a:srgbClr val="532E60"/>
      </a:folHlink>
    </a:clrScheme>
    <a:fontScheme name="Erhvervsakademi Aarhus">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skabelon uden indhold, dansk  -  Skrivebeskyttet" id="{363E73E2-7A7B-4952-AE8C-D447D376FA21}" vid="{CC501A65-03DF-4975-ACA4-2D32FFB89635}"/>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2723</TotalTime>
  <Words>1643</Words>
  <Application>Microsoft Office PowerPoint</Application>
  <PresentationFormat>Widescreen</PresentationFormat>
  <Paragraphs>172</Paragraphs>
  <Slides>26</Slides>
  <Notes>14</Notes>
  <HiddenSlides>1</HiddenSlides>
  <MMClips>0</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26</vt:i4>
      </vt:variant>
    </vt:vector>
  </HeadingPairs>
  <TitlesOfParts>
    <vt:vector size="34" baseType="lpstr">
      <vt:lpstr>Aptos</vt:lpstr>
      <vt:lpstr>Arial</vt:lpstr>
      <vt:lpstr>Lucida Sans</vt:lpstr>
      <vt:lpstr>Montserrat</vt:lpstr>
      <vt:lpstr>Open Sans</vt:lpstr>
      <vt:lpstr>Poppins</vt:lpstr>
      <vt:lpstr>Tw Cen MT</vt:lpstr>
      <vt:lpstr>Erhvervsakademi Aarhus</vt:lpstr>
      <vt:lpstr>PowerPoint-præsentation</vt:lpstr>
      <vt:lpstr>PowerPoint-præsentation</vt:lpstr>
      <vt:lpstr>Hjemmeopgave - gennemgang</vt:lpstr>
      <vt:lpstr>PowerPoint-præsentation</vt:lpstr>
      <vt:lpstr>Sådan går vi frem</vt:lpstr>
      <vt:lpstr>Hvad er virksomheder og hvad er organisationer</vt:lpstr>
      <vt:lpstr>Grundlæggende komponenter i en organisation (forklarende eksempel)</vt:lpstr>
      <vt:lpstr>Grundlæggende komponenter – sikkerheds-perspektiv – vi kommer til at arbejde med de 4 områder </vt:lpstr>
      <vt:lpstr>Vision – Mission, Værdier og formål</vt:lpstr>
      <vt:lpstr>LEGO eksempel</vt:lpstr>
      <vt:lpstr>Forretningsmodel</vt:lpstr>
      <vt:lpstr>Mange forskellige typer virksomheder</vt:lpstr>
      <vt:lpstr>Business Model Canvas er en model til forretningsforståelse</vt:lpstr>
      <vt:lpstr>PowerPoint-præsentation</vt:lpstr>
      <vt:lpstr>Business Model Canvas</vt:lpstr>
      <vt:lpstr>PowerPoint-præsentation</vt:lpstr>
      <vt:lpstr>GoMore</vt:lpstr>
      <vt:lpstr>Lunar bank</vt:lpstr>
      <vt:lpstr>MCdonnalds</vt:lpstr>
      <vt:lpstr>PowerPoint-præsentation</vt:lpstr>
      <vt:lpstr>PowerPoint-præsentation</vt:lpstr>
      <vt:lpstr>Wrap up – hvad har I erfaret med de forskellige byggesten?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Elkær (adjunkt – frae@eaaa.dk)</dc:creator>
  <cp:lastModifiedBy>Frank Elkær (adjunkt – frae@eaaa.dk)</cp:lastModifiedBy>
  <cp:revision>1</cp:revision>
  <dcterms:created xsi:type="dcterms:W3CDTF">2025-05-28T06:31:32Z</dcterms:created>
  <dcterms:modified xsi:type="dcterms:W3CDTF">2025-08-14T10:47:51Z</dcterms:modified>
</cp:coreProperties>
</file>